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1"/>
  </p:notesMasterIdLst>
  <p:sldIdLst>
    <p:sldId id="257" r:id="rId2"/>
    <p:sldId id="309" r:id="rId3"/>
    <p:sldId id="258" r:id="rId4"/>
    <p:sldId id="259" r:id="rId5"/>
    <p:sldId id="260" r:id="rId6"/>
    <p:sldId id="261" r:id="rId7"/>
    <p:sldId id="262" r:id="rId8"/>
    <p:sldId id="263" r:id="rId9"/>
    <p:sldId id="313" r:id="rId10"/>
    <p:sldId id="264" r:id="rId11"/>
    <p:sldId id="314" r:id="rId12"/>
    <p:sldId id="315" r:id="rId13"/>
    <p:sldId id="316"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303" r:id="rId32"/>
    <p:sldId id="310" r:id="rId33"/>
    <p:sldId id="312" r:id="rId34"/>
    <p:sldId id="311"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301" r:id="rId49"/>
    <p:sldId id="307" r:id="rId50"/>
    <p:sldId id="304" r:id="rId51"/>
    <p:sldId id="306" r:id="rId52"/>
    <p:sldId id="305" r:id="rId53"/>
    <p:sldId id="308" r:id="rId54"/>
    <p:sldId id="302" r:id="rId55"/>
    <p:sldId id="300" r:id="rId56"/>
    <p:sldId id="296" r:id="rId57"/>
    <p:sldId id="297" r:id="rId58"/>
    <p:sldId id="298" r:id="rId59"/>
    <p:sldId id="29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76348" autoAdjust="0"/>
  </p:normalViewPr>
  <p:slideViewPr>
    <p:cSldViewPr>
      <p:cViewPr varScale="1">
        <p:scale>
          <a:sx n="57" d="100"/>
          <a:sy n="57" d="100"/>
        </p:scale>
        <p:origin x="12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BEAC7-D3D8-413F-8C85-036528426533}" type="datetimeFigureOut">
              <a:rPr lang="en-US" smtClean="0"/>
              <a:pPr/>
              <a:t>4/26/2019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14F95-26B2-4C26-969F-8660E9746646}" type="slidenum">
              <a:rPr lang="en-US" smtClean="0"/>
              <a:pPr/>
              <a:t>‹#›</a:t>
            </a:fld>
            <a:endParaRPr lang="en-US"/>
          </a:p>
        </p:txBody>
      </p:sp>
    </p:spTree>
    <p:extLst>
      <p:ext uri="{BB962C8B-B14F-4D97-AF65-F5344CB8AC3E}">
        <p14:creationId xmlns:p14="http://schemas.microsoft.com/office/powerpoint/2010/main" val="3515569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C606F8-EF08-4C1C-925B-9DC6D6E35774}" type="slidenum">
              <a:rPr lang="en-US"/>
              <a:pPr/>
              <a:t>4</a:t>
            </a:fld>
            <a:endParaRPr lang="en-US"/>
          </a:p>
        </p:txBody>
      </p:sp>
      <p:sp>
        <p:nvSpPr>
          <p:cNvPr id="654338" name="Rectangle 1026"/>
          <p:cNvSpPr>
            <a:spLocks noGrp="1" noRot="1" noChangeAspect="1" noChangeArrowheads="1" noTextEdit="1"/>
          </p:cNvSpPr>
          <p:nvPr>
            <p:ph type="sldImg"/>
          </p:nvPr>
        </p:nvSpPr>
        <p:spPr>
          <a:ln/>
        </p:spPr>
      </p:sp>
      <p:sp>
        <p:nvSpPr>
          <p:cNvPr id="654339" name="Rectangle 1027"/>
          <p:cNvSpPr>
            <a:spLocks noGrp="1" noChangeArrowheads="1"/>
          </p:cNvSpPr>
          <p:nvPr>
            <p:ph type="body" idx="1"/>
          </p:nvPr>
        </p:nvSpPr>
        <p:spPr/>
        <p:txBody>
          <a:bodyPr/>
          <a:lstStyle/>
          <a:p>
            <a:r>
              <a:rPr lang="en-US"/>
              <a:t>They’re both the same!!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2E44062-3212-4F4D-AF9A-CAFD67CC9D94}" type="slidenum">
              <a:rPr lang="en-US"/>
              <a:pPr/>
              <a:t>19</a:t>
            </a:fld>
            <a:endParaRPr 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r>
              <a:rPr lang="en-US" sz="1400"/>
              <a:t>Cones are shorter, thicker more tapered cells that are sensitive to color under high levels of illumination.  Cones are densely clustered in the center of the </a:t>
            </a:r>
            <a:r>
              <a:rPr lang="en-US" sz="1400" b="1"/>
              <a:t>fovea</a:t>
            </a:r>
            <a:r>
              <a:rPr lang="en-US" sz="1400"/>
              <a:t>, the pinhead-size center of the retina.  Unlike the rest of the retina, the fovea contains only cones, and the ratio of rods to cones increases in the outer edges of the rods.</a:t>
            </a:r>
          </a:p>
          <a:p>
            <a:endParaRPr lang="en-US" sz="1400"/>
          </a:p>
          <a:p>
            <a:r>
              <a:rPr lang="en-US" sz="1400"/>
              <a:t>We have about </a:t>
            </a:r>
            <a:r>
              <a:rPr lang="en-US" sz="1400" b="1"/>
              <a:t>7 million</a:t>
            </a:r>
            <a:r>
              <a:rPr lang="en-US" sz="1400"/>
              <a:t> cones.  This enables us to see colors under normal lighting.  Owls and other nocturnal animals don’t have any cones – they can see in night but it is only in black and white.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441D41-3868-4CDE-9D80-C081CA9832DD}" type="slidenum">
              <a:rPr lang="en-US"/>
              <a:pPr/>
              <a:t>20</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normAutofit lnSpcReduction="10000"/>
          </a:bodyPr>
          <a:lstStyle/>
          <a:p>
            <a:r>
              <a:rPr lang="en-US" sz="1400" b="1"/>
              <a:t>Rods</a:t>
            </a:r>
            <a:r>
              <a:rPr lang="en-US" sz="1400"/>
              <a:t> are long, thin, cylindrical cells that are highly sensitive to light.  They are concentrated in the sides of the retina and are active for black-and-white vision in dim light.  Under impossibly ideal conditions, rods have the capacity to detect the light produced by one ten-billionth of a watt.  On a perfectly clear, pitch-dark night, that’s like seeing the light of a match struck 30 miles away.</a:t>
            </a:r>
          </a:p>
          <a:p>
            <a:endParaRPr lang="en-US" sz="1400"/>
          </a:p>
          <a:p>
            <a:r>
              <a:rPr lang="en-US" sz="1400"/>
              <a:t>In chipmunks, pigeons, and other animals that are only active during the day, the retina contains no rods.  Thus, they are virtually blind at night.  Humans have about </a:t>
            </a:r>
            <a:r>
              <a:rPr lang="en-US" sz="1400" b="1"/>
              <a:t>120 million</a:t>
            </a:r>
            <a:r>
              <a:rPr lang="en-US" sz="1400"/>
              <a:t> rods which means we can make out forms under low levels of illumination but can’t see as well at night as those animals that are nocturnal.</a:t>
            </a:r>
            <a:endParaRPr lang="en-US" sz="1400" b="1"/>
          </a:p>
          <a:p>
            <a:endParaRPr lang="en-US" sz="1400"/>
          </a:p>
          <a:p>
            <a:r>
              <a:rPr lang="en-US" sz="1400"/>
              <a:t>Often, we need to adjust to radical changes of illumination.  You step into a dark movie theater after having been in the bright sunlight and you stumble around as if you were blind.  After a few minutes, you can see again.  This is </a:t>
            </a:r>
            <a:r>
              <a:rPr lang="en-US" sz="1400" b="1"/>
              <a:t>dark adaptation: </a:t>
            </a:r>
            <a:r>
              <a:rPr lang="en-US" sz="1400"/>
              <a:t>It takes about 20 minutes in darkness for your rods to kick in at full strength (though within about 30 seconds, you can see well enough to not walk right into a wall).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E6509D-70FD-42DC-9A31-D151D00184AC}" type="slidenum">
              <a:rPr lang="en-US"/>
              <a:pPr/>
              <a:t>21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en-US" sz="1400"/>
              <a:t>This is a photo of rods and cones and how they are attached to the back wall of the retina.  It has been magnified to 14,000 times its original size.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791812-CD5D-4F97-9C40-431C2BE4C62A}" type="slidenum">
              <a:rPr lang="en-US"/>
              <a:pPr/>
              <a:t>22</a:t>
            </a:fld>
            <a:endParaRPr lang="en-US"/>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r>
              <a:rPr lang="en-US" sz="1400"/>
              <a:t>The </a:t>
            </a:r>
            <a:r>
              <a:rPr lang="en-US" sz="1400" b="1"/>
              <a:t>optic nerve</a:t>
            </a:r>
            <a:r>
              <a:rPr lang="en-US" sz="1400"/>
              <a:t> is a pathway that carries visual information from each eyeball to the brain.</a:t>
            </a:r>
          </a:p>
          <a:p>
            <a:endParaRPr lang="en-US" sz="1400"/>
          </a:p>
          <a:p>
            <a:r>
              <a:rPr lang="en-US" sz="1400"/>
              <a:t>The area where the optic nerve enters the eye has no rods or cones, only axons.  So each eye has a </a:t>
            </a:r>
            <a:r>
              <a:rPr lang="en-US" sz="1400" b="1"/>
              <a:t>blind spot</a:t>
            </a:r>
            <a:r>
              <a:rPr lang="en-US" sz="1400"/>
              <a:t>.  You don’t normally notice it because your eyes are always moving, but you can find it using an exercise in your book.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63E82A-A35F-4922-9928-6DB81C2488ED}" type="slidenum">
              <a:rPr lang="en-US"/>
              <a:pPr/>
              <a:t>23</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r>
              <a:rPr lang="en-US" sz="1400"/>
              <a:t>Basically, signals from the 130 million rods and cones are funneled through a mere 1 million axons in the optic nerve.  Thus, the cells are </a:t>
            </a:r>
            <a:r>
              <a:rPr lang="en-US" sz="1400" b="1"/>
              <a:t>integrating and compressing</a:t>
            </a:r>
            <a:r>
              <a:rPr lang="en-US" sz="1400"/>
              <a:t> signals from multiple receptors.  Axon fibers of ganglion cells form the optic nerve.  The messages pass along the axons of the cells, to the optic chiasm, through the thalamus, and then on to the </a:t>
            </a:r>
            <a:r>
              <a:rPr lang="en-US" sz="1400" b="1"/>
              <a:t>visual cortex</a:t>
            </a:r>
            <a:r>
              <a:rPr lang="en-US" sz="1400"/>
              <a:t> (which you all know is located where???  That’s right, the occipital lobe!).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62294B-70AD-4BA8-B237-CA732C32583A}" type="slidenum">
              <a:rPr lang="en-US"/>
              <a:pPr/>
              <a:t>24</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normAutofit fontScale="77500" lnSpcReduction="20000"/>
          </a:bodyPr>
          <a:lstStyle/>
          <a:p>
            <a:r>
              <a:rPr lang="en-US" sz="1400"/>
              <a:t>People think that color is an objective property of objects.  In fact, it is a property of organisms.  When the sunlight shines on a red rose, only the long red rays in the spectrum are reflected into our eyes.  All other wavelengths are absorbed in the flower’s surface. If no wavelengths were absorbed, then the rose would appear white.  Ironically, then, the rose holds everything but red.  Most people can discriminate among two hundred different colors and thousands of different shades – let’s see Crayola try and do that!  How do we do it?  There are two major theories of color vision: the </a:t>
            </a:r>
            <a:r>
              <a:rPr lang="en-US" sz="1400" b="1"/>
              <a:t>trichromatic theory</a:t>
            </a:r>
            <a:r>
              <a:rPr lang="en-US" sz="1400"/>
              <a:t> and the </a:t>
            </a:r>
            <a:r>
              <a:rPr lang="en-US" sz="1400" b="1"/>
              <a:t>opponent-process</a:t>
            </a:r>
            <a:r>
              <a:rPr lang="en-US" sz="1400"/>
              <a:t> theory.</a:t>
            </a:r>
          </a:p>
          <a:p>
            <a:endParaRPr lang="en-US" sz="1400"/>
          </a:p>
          <a:p>
            <a:r>
              <a:rPr lang="en-US" sz="1400"/>
              <a:t>Early in the nineteenth century, physiologists Thomas Young and Hermann von Helmholtz (you know this guy!) argued that the human eye is receptive to three primary colors – red, blue and green – and that all other colors derived from combinations of these primaries.  By recording the neural responses of individual cones to different wavelengths, 20</a:t>
            </a:r>
            <a:r>
              <a:rPr lang="en-US" sz="1400" baseline="30000"/>
              <a:t>th</a:t>
            </a:r>
            <a:r>
              <a:rPr lang="en-US" sz="1400"/>
              <a:t> century researchers later confirmed the Young-Helmholtz </a:t>
            </a:r>
            <a:r>
              <a:rPr lang="en-US" sz="1400" b="1"/>
              <a:t>trichromatic theory</a:t>
            </a:r>
            <a:r>
              <a:rPr lang="en-US" sz="1400"/>
              <a:t>.  Specifically, there are three types of cones, each having a different photochemical that produces a particular response to light.  One type fires most when struck by short wavelengths, so it picks up </a:t>
            </a:r>
            <a:r>
              <a:rPr lang="en-US" sz="1400" b="1"/>
              <a:t>blue</a:t>
            </a:r>
            <a:r>
              <a:rPr lang="en-US" sz="1400"/>
              <a:t>.  The second type is most sensitive to middle wavelengths, for the color </a:t>
            </a:r>
            <a:r>
              <a:rPr lang="en-US" sz="1400" b="1"/>
              <a:t>green</a:t>
            </a:r>
            <a:r>
              <a:rPr lang="en-US" sz="1400"/>
              <a:t>.  The third type is most sensitive to long wavelengths, for the color </a:t>
            </a:r>
            <a:r>
              <a:rPr lang="en-US" sz="1400" b="1"/>
              <a:t>red</a:t>
            </a:r>
            <a:r>
              <a:rPr lang="en-US" sz="1400"/>
              <a:t>.  The different combinations of cones produce other colors in the eye’s palette.  Activate both red aand green cones, for example, and you will see the color yellow.  Activate all three types of cones and white is produced.  This, by the way, is what happens on a color TV screen, where pictures are formed from tiny red, green, and blue dots.</a:t>
            </a:r>
          </a:p>
          <a:p>
            <a:endParaRPr lang="en-US" sz="1400"/>
          </a:p>
          <a:p>
            <a:r>
              <a:rPr lang="en-US" sz="1400"/>
              <a:t>Now, not everybody was happy with this explanation.  As German physiologist Ewald Hering saw it, yellow was a primary color, not a derivative of red and green.  He also noticed that certain color combinations just don’t seem to exist.  A mix of red and blue gives rise to varying shades of purple, but what is reddish green?  Another puzzling phenomenon that didn’t fit was the occurrence of negative </a:t>
            </a:r>
            <a:r>
              <a:rPr lang="en-US" sz="1400" b="1"/>
              <a:t>afterimages</a:t>
            </a:r>
            <a:r>
              <a:rPr lang="en-US" sz="1400"/>
              <a:t>.  </a:t>
            </a:r>
            <a:r>
              <a:rPr lang="en-US" sz="1400" b="1"/>
              <a:t>Skip to afterimage activity</a:t>
            </a:r>
            <a:r>
              <a:rPr lang="en-US" sz="140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05402BB-3C94-4A18-94EB-D5F2FC670A3C}" type="slidenum">
              <a:rPr lang="en-US"/>
              <a:pPr/>
              <a:t>27</a:t>
            </a:fld>
            <a:endParaRPr lang="en-US"/>
          </a:p>
        </p:txBody>
      </p:sp>
      <p:sp>
        <p:nvSpPr>
          <p:cNvPr id="660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normAutofit fontScale="47500" lnSpcReduction="20000"/>
          </a:bodyPr>
          <a:lstStyle/>
          <a:p>
            <a:r>
              <a:rPr lang="en-US" sz="1400" dirty="0"/>
              <a:t>An afterimage is a sensation that persists after prolonged exposure to a stimulus.  What did you see before?  In situations such as this one, staring at a green image leaves a red afterimage, yellow leaves a trace of blue and black leaves white.</a:t>
            </a:r>
          </a:p>
          <a:p>
            <a:endParaRPr lang="en-US" sz="1400" dirty="0"/>
          </a:p>
          <a:p>
            <a:r>
              <a:rPr lang="en-US" sz="1400" dirty="0"/>
              <a:t>Putting the pieces together, </a:t>
            </a:r>
            <a:r>
              <a:rPr lang="en-US" sz="1400" dirty="0" err="1"/>
              <a:t>Hering</a:t>
            </a:r>
            <a:r>
              <a:rPr lang="en-US" sz="1400" dirty="0"/>
              <a:t> proposed the </a:t>
            </a:r>
            <a:r>
              <a:rPr lang="en-US" sz="1400" b="1" dirty="0"/>
              <a:t>opponent-process theory</a:t>
            </a:r>
            <a:r>
              <a:rPr lang="en-US" sz="1400" dirty="0"/>
              <a:t> of color vision.  According to this theory, there are three types of visual receptors, and each is sensitive to a pair of complementary or </a:t>
            </a:r>
            <a:r>
              <a:rPr lang="en-US" sz="1400" b="1" dirty="0"/>
              <a:t>opponent</a:t>
            </a:r>
            <a:r>
              <a:rPr lang="en-US" sz="1400" dirty="0"/>
              <a:t> colors.  One type reacts to the colors blue and yellow, a second type detects red and green, and a third type detects variations in brightness ranging from black to white.  Within each pair of red-green, blue-yellow, and black-white receptors, some parts fire more to one color whereas other parts react to its opposite.  That’s why we never see bluish yellow or reddish green but we might see bluish green and reddish yellow.  While seeing one color at a specific spot on the retina, you cannot also see its opposite color on the same spot.</a:t>
            </a:r>
          </a:p>
          <a:p>
            <a:endParaRPr lang="en-US" sz="1400" dirty="0"/>
          </a:p>
          <a:p>
            <a:r>
              <a:rPr lang="en-US" sz="1400" dirty="0"/>
              <a:t>Trichromatic theory argues that the eye has three kinds of color sensors (cones), with each sensor responding maximally to a distinct range of wavelength.  Color vision arises from the combinations of neural impulses from these three different kinds of sensors.  A lot of researchers believe that the corresponding wavelengths here map onto blue, green, and red.  For example, in presenting a yellow (580 nm) stimulus to a participant, you would most likely see a large amount of firing of the green (530 nm) and red (650 nm) cones, with little to no firing of the blue (460 nm) cones.</a:t>
            </a:r>
          </a:p>
          <a:p>
            <a:endParaRPr lang="en-US" sz="1400" dirty="0"/>
          </a:p>
          <a:p>
            <a:r>
              <a:rPr lang="en-US" sz="1400" dirty="0"/>
              <a:t>Other researchers argued that some color combinations don’t make sense – red and green mixed together don’t make yellow; it looks more like mud.  But, in addition to the fact that mixing physical colors before the wavelengths get to the retina is a different process than the cones firing when the resulting wavelength reaches the retina, sensing color on the retina from various wavelengths then gets sent to the brain for perception via opponent-process cells in the brain.  Thus, the opponent-process theory was offered as a </a:t>
            </a:r>
            <a:r>
              <a:rPr lang="en-US" sz="1400" b="1" dirty="0"/>
              <a:t>complimentary</a:t>
            </a:r>
            <a:r>
              <a:rPr lang="en-US" sz="1400" dirty="0"/>
              <a:t> theory to the trichromatic theory.  This theory states that if a color is present, it causes cells that register it to inhibit the perception of an opposing color.</a:t>
            </a:r>
          </a:p>
          <a:p>
            <a:endParaRPr lang="en-US" sz="1400" dirty="0"/>
          </a:p>
          <a:p>
            <a:r>
              <a:rPr lang="en-US" sz="1400" dirty="0"/>
              <a:t>The opponent-process theory proposes six psychologically primary colors, which are assigned by pairs to three kinds of receptors: white-black receptors, red-green receptors, and yellow-blue receptors.  If white is present, then the perception of black is inhibited, if red is present then green is inhibited, and if yellow is present then blue is inhibited.</a:t>
            </a:r>
          </a:p>
          <a:p>
            <a:endParaRPr lang="en-US" sz="1400" dirty="0"/>
          </a:p>
          <a:p>
            <a:r>
              <a:rPr lang="en-US" sz="1400" dirty="0"/>
              <a:t>Inhibitions, along with various mixtures of these primary light wavelengths, more readily explain the complex range of colors that we experience after sensations of colors are sent from the retina to the brain’s opponent-process receptor cells.</a:t>
            </a:r>
          </a:p>
          <a:p>
            <a:endParaRPr lang="en-US" sz="1400" dirty="0"/>
          </a:p>
          <a:p>
            <a:r>
              <a:rPr lang="en-US" sz="1400" dirty="0"/>
              <a:t>To clarify:</a:t>
            </a:r>
          </a:p>
          <a:p>
            <a:r>
              <a:rPr lang="en-US" sz="1400" dirty="0"/>
              <a:t>	Trichromatic theory and opponent-process theory work at two different levels, specifying different receptor cells at different stages in the process.</a:t>
            </a:r>
          </a:p>
          <a:p>
            <a:r>
              <a:rPr lang="en-US" sz="1400" dirty="0"/>
              <a:t>	When you are looking at black words on a white page, you see both black and white because you are stimulating many white-black receptors on your retina.  You see a black letter with one white-black receptor (and doing so inhibits seeing white in that particular receptor) and you see the background white with other white-black receptors (and doing so inhibits seeing black in those particular receptors).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512DA50-0C1C-40EE-AB40-EBC83036EC3C}" type="slidenum">
              <a:rPr lang="en-US"/>
              <a:pPr/>
              <a:t>28</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normAutofit fontScale="85000" lnSpcReduction="20000"/>
          </a:bodyPr>
          <a:lstStyle/>
          <a:p>
            <a:r>
              <a:rPr lang="en-US" sz="1400"/>
              <a:t>Okay, so sensory intake of visual stimuli must be processed by the brain into organized structures (the perception side of the equation).  We don’t see just random splashes of color, unless you’re looking at a Jackson Pollack, you see organized structures that have shape and meaning.</a:t>
            </a:r>
          </a:p>
          <a:p>
            <a:endParaRPr lang="en-US" sz="1400"/>
          </a:p>
          <a:p>
            <a:r>
              <a:rPr lang="en-US" sz="1400"/>
              <a:t>The eye by itself cannot organize visual input into shapes that correspond to objects – that’s the brain’s job!</a:t>
            </a:r>
          </a:p>
          <a:p>
            <a:endParaRPr lang="en-US" sz="1400"/>
          </a:p>
          <a:p>
            <a:r>
              <a:rPr lang="en-US" sz="1400"/>
              <a:t>There are some Gestalt principles that help organize this process, and are common concepts for us to rely on as we are organizing this information.</a:t>
            </a:r>
          </a:p>
          <a:p>
            <a:endParaRPr lang="en-US" sz="1400"/>
          </a:p>
          <a:p>
            <a:r>
              <a:rPr lang="en-US" sz="1400"/>
              <a:t>The </a:t>
            </a:r>
            <a:r>
              <a:rPr lang="en-US" sz="1400" b="1"/>
              <a:t>figure-ground principle</a:t>
            </a:r>
            <a:r>
              <a:rPr lang="en-US" sz="1400"/>
              <a:t> is that people automatically focus on some objects in the perceptual field to the exclusion of others.  What we focus on is called the </a:t>
            </a:r>
            <a:r>
              <a:rPr lang="en-US" sz="1400" b="1"/>
              <a:t>figure</a:t>
            </a:r>
            <a:r>
              <a:rPr lang="en-US" sz="1400"/>
              <a:t>.  Everything else fades into the </a:t>
            </a:r>
            <a:r>
              <a:rPr lang="en-US" sz="1400" b="1"/>
              <a:t>ground</a:t>
            </a:r>
            <a:r>
              <a:rPr lang="en-US" sz="1400"/>
              <a:t>.  So, a teacher standing in front of a blackboard, the printed black words on a page, the lights on the car coming at us on a dark highway, a scream in the night, and the lead signer’s voice in a rock band are all common figures and grounds.  Gestalt psychologists are quick to point out that these </a:t>
            </a:r>
            <a:r>
              <a:rPr lang="en-US" sz="1400" b="1"/>
              <a:t>perceptions are in the eyes (or ears) of the beholder</a:t>
            </a:r>
            <a:r>
              <a:rPr lang="en-US" sz="1400"/>
              <a:t> – but that we are also prone to ‘figurize’ objects that are close to us, novel, intense, loud, and moving rather than still.  But as the image at the bottom of the page shows, we are mentally capable of flip-flopping the figure-ground perspective.</a:t>
            </a:r>
          </a:p>
          <a:p>
            <a:endParaRPr lang="en-US" sz="1400"/>
          </a:p>
          <a:p>
            <a:r>
              <a:rPr lang="en-US" sz="1400"/>
              <a:t>The </a:t>
            </a:r>
            <a:r>
              <a:rPr lang="en-US" sz="1400" b="1"/>
              <a:t>proximity principle</a:t>
            </a:r>
            <a:r>
              <a:rPr lang="en-US" sz="1400"/>
              <a:t> holds that the closer objects are to another, the more likely they are to be perceived as a unit.  The lines at the bottom of the page are more likely to be perceived as </a:t>
            </a:r>
            <a:r>
              <a:rPr lang="en-US" sz="1400" b="1"/>
              <a:t>rows</a:t>
            </a:r>
            <a:r>
              <a:rPr lang="en-US" sz="1400"/>
              <a:t> rather than as columns because they are nearer to one another horizontally than vertically.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517BFB0-C8C3-41A4-9A87-465AA5EEDB26}" type="slidenum">
              <a:rPr lang="en-US"/>
              <a:pPr/>
              <a:t>29</a:t>
            </a:fld>
            <a:endParaRPr lang="en-US"/>
          </a:p>
        </p:txBody>
      </p:sp>
      <p:sp>
        <p:nvSpPr>
          <p:cNvPr id="661506" name="Rectangle 1026"/>
          <p:cNvSpPr>
            <a:spLocks noGrp="1" noRot="1" noChangeAspect="1" noChangeArrowheads="1" noTextEdit="1"/>
          </p:cNvSpPr>
          <p:nvPr>
            <p:ph type="sldImg"/>
          </p:nvPr>
        </p:nvSpPr>
        <p:spPr>
          <a:ln/>
        </p:spPr>
      </p:sp>
      <p:sp>
        <p:nvSpPr>
          <p:cNvPr id="661507" name="Rectangle 1027"/>
          <p:cNvSpPr>
            <a:spLocks noGrp="1" noChangeArrowheads="1"/>
          </p:cNvSpPr>
          <p:nvPr>
            <p:ph type="body" idx="1"/>
          </p:nvPr>
        </p:nvSpPr>
        <p:spPr/>
        <p:txBody>
          <a:bodyPr/>
          <a:lstStyle/>
          <a:p>
            <a:r>
              <a:rPr lang="en-US" sz="1400"/>
              <a:t>The </a:t>
            </a:r>
            <a:r>
              <a:rPr lang="en-US" sz="1400" b="1"/>
              <a:t>closure principle</a:t>
            </a:r>
            <a:r>
              <a:rPr lang="en-US" sz="1400"/>
              <a:t> holds that where there are gaps in a pattern that resembles a familiar form, people mentally ‘close’ the gaps and perceive the object as whole.  This tendency enables us to recognize imperfect representations in hand drawings, written material, and so on.</a:t>
            </a:r>
          </a:p>
          <a:p>
            <a:endParaRPr lang="en-US" sz="1400"/>
          </a:p>
          <a:p>
            <a:r>
              <a:rPr lang="en-US" sz="1400"/>
              <a:t>The </a:t>
            </a:r>
            <a:r>
              <a:rPr lang="en-US" sz="1400" b="1"/>
              <a:t>similarity principle</a:t>
            </a:r>
            <a:r>
              <a:rPr lang="en-US" sz="1400"/>
              <a:t> holds that objects that are similar in shape, size, color, or any other feature tend to be grouped together.  So the dots form perceptual </a:t>
            </a:r>
            <a:r>
              <a:rPr lang="en-US" sz="1400" b="1"/>
              <a:t>columns</a:t>
            </a:r>
            <a:r>
              <a:rPr lang="en-US" sz="1400"/>
              <a:t> rather than rows because of the similarities in color.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9C773C1-CCB8-44FE-B9D3-A20F92489123}" type="slidenum">
              <a:rPr lang="en-US"/>
              <a:pPr/>
              <a:t>30</a:t>
            </a:fld>
            <a:endParaRPr lang="en-US"/>
          </a:p>
        </p:txBody>
      </p:sp>
      <p:sp>
        <p:nvSpPr>
          <p:cNvPr id="662530" name="Rectangle 1026"/>
          <p:cNvSpPr>
            <a:spLocks noGrp="1" noRot="1" noChangeAspect="1" noChangeArrowheads="1" noTextEdit="1"/>
          </p:cNvSpPr>
          <p:nvPr>
            <p:ph type="sldImg"/>
          </p:nvPr>
        </p:nvSpPr>
        <p:spPr>
          <a:ln/>
        </p:spPr>
      </p:sp>
      <p:sp>
        <p:nvSpPr>
          <p:cNvPr id="662531" name="Rectangle 1027"/>
          <p:cNvSpPr>
            <a:spLocks noGrp="1" noChangeArrowheads="1"/>
          </p:cNvSpPr>
          <p:nvPr>
            <p:ph type="body" idx="1"/>
          </p:nvPr>
        </p:nvSpPr>
        <p:spPr/>
        <p:txBody>
          <a:bodyPr/>
          <a:lstStyle/>
          <a:p>
            <a:r>
              <a:rPr lang="en-US" sz="1400"/>
              <a:t>The </a:t>
            </a:r>
            <a:r>
              <a:rPr lang="en-US" sz="1400" b="1"/>
              <a:t>continuity principle</a:t>
            </a:r>
            <a:r>
              <a:rPr lang="en-US" sz="1400"/>
              <a:t> holds that people perceive the contours of straight and curved lines as continuous flowing patterns.  In this figure, we see points 1 and 2 as belonging to one line and points 3 and 4 as belonging to a second line.  The same pattern could be seen as to V shapes, but instead we perceive two smooth lines that form a cross in the center.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B8C0206-D9A3-4353-9FF1-68D931F31B7B}" type="slidenum">
              <a:rPr lang="en-US"/>
              <a:pPr/>
              <a:t>6</a:t>
            </a:fld>
            <a:endParaRPr lang="en-US"/>
          </a:p>
        </p:txBody>
      </p:sp>
      <p:sp>
        <p:nvSpPr>
          <p:cNvPr id="646146" name="Rectangle 1026"/>
          <p:cNvSpPr>
            <a:spLocks noGrp="1" noRot="1" noChangeAspect="1" noChangeArrowheads="1" noTextEdit="1"/>
          </p:cNvSpPr>
          <p:nvPr>
            <p:ph type="sldImg"/>
          </p:nvPr>
        </p:nvSpPr>
        <p:spPr>
          <a:ln/>
        </p:spPr>
      </p:sp>
      <p:sp>
        <p:nvSpPr>
          <p:cNvPr id="646147" name="Rectangle 1027"/>
          <p:cNvSpPr>
            <a:spLocks noGrp="1" noChangeArrowheads="1"/>
          </p:cNvSpPr>
          <p:nvPr>
            <p:ph type="body" idx="1"/>
          </p:nvPr>
        </p:nvSpPr>
        <p:spPr/>
        <p:txBody>
          <a:bodyPr/>
          <a:lstStyle/>
          <a:p>
            <a:r>
              <a:rPr lang="en-US" b="1"/>
              <a:t>Hint</a:t>
            </a:r>
            <a:r>
              <a:rPr lang="en-US"/>
              <a:t>: The duck is looking left and the rabbit is looking right.</a:t>
            </a:r>
            <a:endParaRPr lang="en-US"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ED9B0E1-A844-4089-BFCA-E79FB4E1FE49}" type="slidenum">
              <a:rPr lang="en-US"/>
              <a:pPr/>
              <a:t>35</a:t>
            </a:fld>
            <a:endParaRPr lang="en-US"/>
          </a:p>
        </p:txBody>
      </p:sp>
      <p:sp>
        <p:nvSpPr>
          <p:cNvPr id="663554" name="Rectangle 1026"/>
          <p:cNvSpPr>
            <a:spLocks noGrp="1" noRot="1" noChangeAspect="1" noChangeArrowheads="1" noTextEdit="1"/>
          </p:cNvSpPr>
          <p:nvPr>
            <p:ph type="sldImg"/>
          </p:nvPr>
        </p:nvSpPr>
        <p:spPr>
          <a:ln/>
        </p:spPr>
      </p:sp>
      <p:sp>
        <p:nvSpPr>
          <p:cNvPr id="663555" name="Rectangle 1027"/>
          <p:cNvSpPr>
            <a:spLocks noGrp="1" noChangeArrowheads="1"/>
          </p:cNvSpPr>
          <p:nvPr>
            <p:ph type="body" idx="1"/>
          </p:nvPr>
        </p:nvSpPr>
        <p:spPr/>
        <p:txBody>
          <a:bodyPr>
            <a:normAutofit fontScale="92500" lnSpcReduction="20000"/>
          </a:bodyPr>
          <a:lstStyle/>
          <a:p>
            <a:r>
              <a:rPr lang="en-US" sz="1400"/>
              <a:t>So how do we know that objects in three-dimensional space have depth, and how do we perceive distance when images projected on each retina are flat and only two-dimensional?  There are two types of information that are used in </a:t>
            </a:r>
            <a:r>
              <a:rPr lang="en-US" sz="1400" b="1"/>
              <a:t>depth perception</a:t>
            </a:r>
            <a:r>
              <a:rPr lang="en-US" sz="1400"/>
              <a:t>: </a:t>
            </a:r>
            <a:r>
              <a:rPr lang="en-US" sz="1400" b="1"/>
              <a:t>binocular cues</a:t>
            </a:r>
            <a:r>
              <a:rPr lang="en-US" sz="1400"/>
              <a:t> and </a:t>
            </a:r>
            <a:r>
              <a:rPr lang="en-US" sz="1400" b="1"/>
              <a:t>monocular cues</a:t>
            </a:r>
            <a:r>
              <a:rPr lang="en-US" sz="1400"/>
              <a:t>.</a:t>
            </a:r>
          </a:p>
          <a:p>
            <a:endParaRPr lang="en-US" sz="1400"/>
          </a:p>
          <a:p>
            <a:r>
              <a:rPr lang="en-US" sz="1400"/>
              <a:t>The main binocular cue is that of </a:t>
            </a:r>
            <a:r>
              <a:rPr lang="en-US" sz="1400" b="1"/>
              <a:t>binocular disparity</a:t>
            </a:r>
            <a:r>
              <a:rPr lang="en-US" sz="1400"/>
              <a:t>.  With our eyes being set about 2 ½ inches away from each other, each retina receives a slightly different image of the world.  </a:t>
            </a:r>
          </a:p>
          <a:p>
            <a:endParaRPr lang="en-US" sz="1400"/>
          </a:p>
          <a:p>
            <a:r>
              <a:rPr lang="en-US" sz="1400"/>
              <a:t>To demonstrate, hold your finger about 4 inches from your nose and shut your right eye.  Then shut only your left eye and look at the finger.  Right.  Left.  As you switch back and forth, you’ll see that each eye picks up the image from a slightly different vantage point.  If you hold your finger farther away and repeat this performance, you’ll notice that there is less image shifting.  </a:t>
            </a:r>
          </a:p>
          <a:p>
            <a:endParaRPr lang="en-US" sz="1400"/>
          </a:p>
          <a:p>
            <a:r>
              <a:rPr lang="en-US" sz="1400"/>
              <a:t>The </a:t>
            </a:r>
            <a:r>
              <a:rPr lang="en-US" sz="1400" b="1"/>
              <a:t>reason</a:t>
            </a:r>
            <a:r>
              <a:rPr lang="en-US" sz="1400"/>
              <a:t>: Binocular disparity decreases with distance.  Special neurons located in the visual cortex use this retinal information to </a:t>
            </a:r>
            <a:r>
              <a:rPr lang="en-US" sz="1400" b="1"/>
              <a:t>calculate</a:t>
            </a:r>
            <a:r>
              <a:rPr lang="en-US" sz="1400"/>
              <a:t> depth, distance, and dimensionality.</a:t>
            </a:r>
          </a:p>
          <a:p>
            <a:endParaRPr lang="en-US" sz="1400"/>
          </a:p>
          <a:p>
            <a:r>
              <a:rPr lang="en-US" sz="1400"/>
              <a:t>You’ve probably  all seen those posters that have the </a:t>
            </a:r>
            <a:r>
              <a:rPr lang="en-US" sz="1400" b="1"/>
              <a:t>stereogram</a:t>
            </a:r>
            <a:r>
              <a:rPr lang="en-US" sz="1400"/>
              <a:t> images where if you stare at them long enough, you can see a 3-D image ‘pop’ out.  There are ways to alter images so that a 2-D image becomes 3-D…this was discovered in the 1800s and has led to the development of virtual reality technology.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9B5F287-D8D2-4621-A41F-DA88E6CB9985}" type="slidenum">
              <a:rPr lang="en-US"/>
              <a:pPr/>
              <a:t>36</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normAutofit fontScale="85000" lnSpcReduction="20000"/>
          </a:bodyPr>
          <a:lstStyle/>
          <a:p>
            <a:r>
              <a:rPr lang="en-US" sz="1400"/>
              <a:t>There are cues within the stimulus itself that provide clues to our brain about depth perception, which don’t rely on the use of both our eyes.</a:t>
            </a:r>
          </a:p>
          <a:p>
            <a:endParaRPr lang="en-US" sz="1400"/>
          </a:p>
          <a:p>
            <a:r>
              <a:rPr lang="en-US" sz="1400"/>
              <a:t>For example, the motion of a stimulus can specify the distance of the stimulus.  There is a phenomenon known as </a:t>
            </a:r>
            <a:r>
              <a:rPr lang="en-US" sz="1400" b="1"/>
              <a:t>motion parallax</a:t>
            </a:r>
            <a:r>
              <a:rPr lang="en-US" sz="1400"/>
              <a:t> where as we move, objects that are actually standing still appear to move.  If you’ve ever stared out the window of a car as you travel down the highway, you notice that closer objects that you are not focusing on seem to whiz right past you while farther away objects that you focus on seem to move in the same direction as you.  Objects at different distances also appear to move at different speeds.  There is another motion-based illusion known as </a:t>
            </a:r>
            <a:r>
              <a:rPr lang="en-US" sz="1400" b="1"/>
              <a:t>illusory reverse-motion</a:t>
            </a:r>
            <a:r>
              <a:rPr lang="en-US" sz="1400"/>
              <a:t> where if you are in a stable object (say a car) another object to the side (say another car in the next lane over) moves forward, you may actually have a perception that you are moving backward.  I drive a manual transmission car and so don’t always need to have my foot on the brake to stay in one spot…needless to say, when this has happened to me, I immediately throw my foot on the brake only to realize that I wasn’t moving at all!!</a:t>
            </a:r>
          </a:p>
          <a:p>
            <a:endParaRPr lang="en-US" sz="1400"/>
          </a:p>
          <a:p>
            <a:r>
              <a:rPr lang="en-US" sz="1400"/>
              <a:t>We can also get cues from a stimulus based on its </a:t>
            </a:r>
            <a:r>
              <a:rPr lang="en-US" sz="1400" b="1"/>
              <a:t>texture gradient</a:t>
            </a:r>
            <a:r>
              <a:rPr lang="en-US" sz="1400"/>
              <a:t>.  These are progressive changes in the texture of the object that signal changes in distance.  As a collection of objects recedes into the horizon, they appear to be spaced more closely together, which makes the surface texture appear to become denser.</a:t>
            </a:r>
          </a:p>
          <a:p>
            <a:endParaRPr lang="en-US" sz="1400"/>
          </a:p>
          <a:p>
            <a:r>
              <a:rPr lang="en-US" sz="1400"/>
              <a:t>The last monocular cue that we are going to discuss is that of </a:t>
            </a:r>
            <a:r>
              <a:rPr lang="en-US" sz="1400" b="1"/>
              <a:t>linear perspective</a:t>
            </a:r>
            <a:r>
              <a:rPr lang="en-US" sz="1400"/>
              <a:t>.  With distance, the parallel contours of highways, rivers, railroad tracks, and other row-like structures perceptually converge – and eventually they reach a vanishing point.  The more the lines converge, the greater the perceived distance.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5587F2-B82F-46ED-A145-BCC1630B9D2B}" type="slidenum">
              <a:rPr lang="en-US"/>
              <a:pPr/>
              <a:t>39</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r>
              <a:rPr lang="en-US" sz="1400" b="1"/>
              <a:t>Size constancy</a:t>
            </a:r>
            <a:r>
              <a:rPr lang="en-US" sz="1400"/>
              <a:t>: If you see a car from a block away, you still perceive its size not to change even though the image is smaller on your retina compared to a car parked right next to you.</a:t>
            </a:r>
          </a:p>
          <a:p>
            <a:endParaRPr lang="en-US" sz="1400"/>
          </a:p>
          <a:p>
            <a:r>
              <a:rPr lang="en-US" sz="1400" b="1"/>
              <a:t>Shape constancy</a:t>
            </a:r>
            <a:r>
              <a:rPr lang="en-US" sz="1400"/>
              <a:t>: You perceive a book to maintain its rectangular shape even though at the different angles, your retinal image of the book is not a rectangle.</a:t>
            </a:r>
            <a:endParaRPr lang="en-US" sz="1400"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B2C7325-8307-444B-BE54-DFBC7287AC74}" type="slidenum">
              <a:rPr lang="en-US"/>
              <a:pPr/>
              <a:t>41</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r>
              <a:rPr lang="en-US" sz="1400"/>
              <a:t>Now that we have a very complete understanding of the visual system (one of our more complex senses), let’s move on to the auditory system.  We start off with the eternal riddle: If a tree falls in the forest with no one around, does it still make a sound?  The answer is NO!  Sound is the perception (from the system of transduction) of moving air waves.  That falling tree will move air waves but sound is only the perception of those changes so you have to have someone there to perceive the changes.</a:t>
            </a:r>
          </a:p>
          <a:p>
            <a:endParaRPr lang="en-US" sz="1400"/>
          </a:p>
          <a:p>
            <a:r>
              <a:rPr lang="en-US" sz="1400" b="1"/>
              <a:t>Pitch</a:t>
            </a:r>
            <a:r>
              <a:rPr lang="en-US" sz="1400"/>
              <a:t> refers to the frequency of the air waves and determines a tone’s highness or lowness.  The </a:t>
            </a:r>
            <a:r>
              <a:rPr lang="en-US" sz="1400" b="1"/>
              <a:t>loudness or volume</a:t>
            </a:r>
            <a:r>
              <a:rPr lang="en-US" sz="1400"/>
              <a:t> of a tone is determined by the amplitude of the waves (the size of the peak from one wave to the trough of the next).</a:t>
            </a:r>
            <a:endParaRPr lang="en-US" sz="1400"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AE346D7-B02C-43F5-B24D-32CB0688A8C0}" type="slidenum">
              <a:rPr lang="en-US"/>
              <a:pPr/>
              <a:t>42</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normAutofit fontScale="85000" lnSpcReduction="10000"/>
          </a:bodyPr>
          <a:lstStyle/>
          <a:p>
            <a:r>
              <a:rPr lang="en-US" sz="1400"/>
              <a:t>The hammer, anvil, and stirrup are the three smallest bones in the human body.</a:t>
            </a:r>
          </a:p>
          <a:p>
            <a:endParaRPr lang="en-US" sz="1400"/>
          </a:p>
          <a:p>
            <a:r>
              <a:rPr lang="en-US" sz="1400"/>
              <a:t>Sound waves are collected in the </a:t>
            </a:r>
            <a:r>
              <a:rPr lang="en-US" sz="1400" b="1"/>
              <a:t>outer ear</a:t>
            </a:r>
            <a:r>
              <a:rPr lang="en-US" sz="1400"/>
              <a:t>, beginning with the fleshy </a:t>
            </a:r>
            <a:r>
              <a:rPr lang="en-US" sz="1400" b="1"/>
              <a:t>pinna</a:t>
            </a:r>
            <a:r>
              <a:rPr lang="en-US" sz="1400"/>
              <a:t>.  Some animals, such as dogs, cats, and deer, can wiggle this structure like a radar dish to maximize the reception of sound (humans cannot).  Research shows that the folds of the pinna enable people to pinpoint the location of sounds – for example, whether they come from above us or below, in front or behind.</a:t>
            </a:r>
          </a:p>
          <a:p>
            <a:endParaRPr lang="en-US" sz="1400"/>
          </a:p>
          <a:p>
            <a:r>
              <a:rPr lang="en-US" sz="1400"/>
              <a:t>The sound waves are then funneled through the auditory canal to the </a:t>
            </a:r>
            <a:r>
              <a:rPr lang="en-US" sz="1400" b="1"/>
              <a:t>eardrum</a:t>
            </a:r>
            <a:r>
              <a:rPr lang="en-US" sz="1400"/>
              <a:t>, a tightly stretched membrane that separates the outer and middle portions of the ear.</a:t>
            </a:r>
          </a:p>
          <a:p>
            <a:endParaRPr lang="en-US" sz="1400"/>
          </a:p>
          <a:p>
            <a:r>
              <a:rPr lang="en-US" sz="1400"/>
              <a:t>The eardrum vibrates back and forth to the waves, thereby setting into motion a series of tiny connect bones in the </a:t>
            </a:r>
            <a:r>
              <a:rPr lang="en-US" sz="1400" b="1"/>
              <a:t>middle ear</a:t>
            </a:r>
            <a:r>
              <a:rPr lang="en-US" sz="1400"/>
              <a:t> – the </a:t>
            </a:r>
            <a:r>
              <a:rPr lang="en-US" sz="1400" b="1"/>
              <a:t>hammer, the anvil, and the stirrup</a:t>
            </a:r>
            <a:r>
              <a:rPr lang="en-US" sz="1400"/>
              <a:t> (which happen to be the smallest bones in the body).  This middle-ear activity amplifies sound by a factor of thirty.  The last of these bones, the stirrup, then vibrates against a soft </a:t>
            </a:r>
            <a:r>
              <a:rPr lang="en-US" sz="1400" b="1"/>
              <a:t>inner-ear</a:t>
            </a:r>
            <a:r>
              <a:rPr lang="en-US" sz="1400"/>
              <a:t> membrane called the oval window.</a:t>
            </a:r>
          </a:p>
          <a:p>
            <a:endParaRPr lang="en-US" sz="1400"/>
          </a:p>
          <a:p>
            <a:r>
              <a:rPr lang="en-US" sz="1400"/>
              <a:t>This vibration is transmitted to the fluid that fills the canals of the </a:t>
            </a:r>
            <a:r>
              <a:rPr lang="en-US" sz="1400" b="1"/>
              <a:t>cochlea</a:t>
            </a:r>
            <a:r>
              <a:rPr lang="en-US" sz="1400"/>
              <a:t>, a snail-shaped tube – and the resulting motion presses up against the </a:t>
            </a:r>
            <a:r>
              <a:rPr lang="en-US" sz="1400" b="1"/>
              <a:t>basilar membrane</a:t>
            </a:r>
            <a:r>
              <a:rPr lang="en-US" sz="1400"/>
              <a:t>, which brushes up against an array of 16,000 sensitive hair cells.  These hair cells bend, exciting fibers in the auditory nerve – a bundle of axons that link to the auditory centers of the brain.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ECBA80A-787B-4214-9C5C-B88DF2C92084}" type="slidenum">
              <a:rPr lang="en-US"/>
              <a:pPr/>
              <a:t>47</a:t>
            </a:fld>
            <a:endParaRPr lang="en-US"/>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r>
              <a:rPr lang="en-US" sz="1400"/>
              <a:t>The </a:t>
            </a:r>
            <a:r>
              <a:rPr lang="en-US" sz="1400" b="1"/>
              <a:t>Frequency Theory</a:t>
            </a:r>
            <a:r>
              <a:rPr lang="en-US" sz="1400"/>
              <a:t> functions on the belief that pitch depends on the rate, not place, of response and that neurons can fire in synch with signals (the sound waves).  Thus the rate of response might represent frequency of stimulus (the frequency of the sound waves).  But, we can hear frequencies that are at higher rates than our neurons can fire.  Thus, this theory may only explain the hearing process for lower frequencies. </a:t>
            </a:r>
          </a:p>
          <a:p>
            <a:pPr>
              <a:buFontTx/>
              <a:buChar char="•"/>
            </a:pPr>
            <a:endParaRPr lang="en-US" sz="1400"/>
          </a:p>
          <a:p>
            <a:endParaRPr lang="en-US" sz="1400"/>
          </a:p>
          <a:p>
            <a:r>
              <a:rPr lang="en-US" sz="1400"/>
              <a:t>The </a:t>
            </a:r>
            <a:r>
              <a:rPr lang="en-US" sz="1400" b="1"/>
              <a:t>Place Theory</a:t>
            </a:r>
            <a:r>
              <a:rPr lang="en-US" sz="1400"/>
              <a:t> of hearing works on the belief that different frequencies of air waves activate different places along the </a:t>
            </a:r>
            <a:r>
              <a:rPr lang="en-US" sz="1400" b="1"/>
              <a:t>basilar membrane</a:t>
            </a:r>
            <a:r>
              <a:rPr lang="en-US" sz="1400"/>
              <a:t>.  Under this framework, higher frequencies (which get most of the space) are perceived at the base of the cochlea (at the oval window) while lower frequencies are perceived at the upper portion of the cochlea.  Here, higher frequencies get about 2/3 of the space while lower frequencies get about 1/3 of the space.  Again, since the focus in this theory is on higher frequencies, this may account for how we hear high frequencies and frequency theory might explain how we hear lower frequencies.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E684623-4FEF-4D41-89C3-47C7A09A6BB8}" type="slidenum">
              <a:rPr lang="en-US"/>
              <a:pPr/>
              <a:t>48</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r>
              <a:rPr lang="en-US"/>
              <a:t>Children have more taste buds than adults.  Some people have more taste buds than others.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AD282B3-2070-4238-9830-0B802F9D9B1F}" type="slidenum">
              <a:rPr lang="en-US"/>
              <a:pPr/>
              <a:t>54</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r>
              <a:rPr lang="en-US"/>
              <a:t>If you’ve ever been sick with a head cold, you’ve probably also experienced a loss of appetite.  Part of that loss of appetite is due to an inhibited sense of smell.  Research shows that when our sense of smell is blocked, we have a harder time detecting most flavors through taste.</a:t>
            </a:r>
          </a:p>
          <a:p>
            <a:endParaRPr lang="en-US"/>
          </a:p>
          <a:p>
            <a:r>
              <a:rPr lang="en-US"/>
              <a:t>If you slice an apple and an onion into small cubes, hold your nose, and conduct a blind taste test, you’ll have trouble telling the two foods apart.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960205B-2930-42BA-99A4-FA69B3F2BA7B}" type="slidenum">
              <a:rPr lang="en-US"/>
              <a:pPr/>
              <a:t>55</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r>
              <a:rPr lang="en-US" sz="1400"/>
              <a:t>We have between 5 and 10 million olfactory receptors…dogs have about 200 million.</a:t>
            </a:r>
          </a:p>
          <a:p>
            <a:endParaRPr lang="en-US" sz="1400"/>
          </a:p>
          <a:p>
            <a:r>
              <a:rPr lang="en-US" sz="1400"/>
              <a:t>All smells have a chemical origin.  Depending on their molecular structure, substances emit odor-causing molecules into the air.  Some objects like glass and metal have no odor.  Others, like that of cherry pie, have very strong odors.  We inhale these airborne odorant molecules – which dissolve and become trapped by olfactory receptors in the moist yellow lining of the upper nasal passages just above the roof of the mouth.  Certain molecules seem to fit certain types of receptors the way a key fits a lock.  Once activated, they trigger an action potential in the olfactory nerve.  This nerve connects the nose to the olfactory bulb, a bean-size organ that distributes information throughout the cortex.</a:t>
            </a:r>
          </a:p>
          <a:p>
            <a:endParaRPr lang="en-US" sz="1400"/>
          </a:p>
          <a:p>
            <a:r>
              <a:rPr lang="en-US" sz="1400"/>
              <a:t>Smells tend to cause emotional reactions because they pass through the lymbic system.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C1A6EB1-04A5-4449-AFEE-DC2469E55B0C}" type="slidenum">
              <a:rPr lang="en-US"/>
              <a:pPr/>
              <a:t>56</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normAutofit fontScale="62500" lnSpcReduction="20000"/>
          </a:bodyPr>
          <a:lstStyle/>
          <a:p>
            <a:r>
              <a:rPr lang="en-US" sz="1400"/>
              <a:t>Every organism has a sense of touch.  Sea snail withdraw their gills at the slightest pressure.  Spongers sense an intruder by feeling the water around them quiver.  As for us humans, feeling is often believing.  Put up a ‘wet paint’ sign and you’ll find, paradoxically, that it seems to invite touch rather than inhibit it.  Tactile sensations are unique in many ways.  To begin with, touch is the only sensation with receptors that are not localized in a single region of the body.  We need eyes to see, ears to hear, a nose to smell, and a tongue to taste.  But the organ of touch, and site of its sensory receptors, is </a:t>
            </a:r>
            <a:r>
              <a:rPr lang="en-US" sz="1400" b="1"/>
              <a:t>skin</a:t>
            </a:r>
            <a:r>
              <a:rPr lang="en-US" sz="1400"/>
              <a:t>.</a:t>
            </a:r>
          </a:p>
          <a:p>
            <a:endParaRPr lang="en-US" sz="1400"/>
          </a:p>
          <a:p>
            <a:r>
              <a:rPr lang="en-US" sz="1400"/>
              <a:t>Skin is by far the largest organ of the body.  It covers 2 square yards and weights 6 to 10 pounds.  It is multilayered, waterproof, elastic (though that has limits), and filled with hair follicles, sweat-gland ducts, and nerve endings that connect to the central nervous system.  When you consider all the sensations that emanate from your skin – feeling hot, cold, wet, dry, sore, ,itchy, scratchy, sticky, gooey, greasy, tingly, numb, and hurt – you can see that touch involves not one sensory system but many.</a:t>
            </a:r>
          </a:p>
          <a:p>
            <a:endParaRPr lang="en-US" sz="1400"/>
          </a:p>
          <a:p>
            <a:r>
              <a:rPr lang="en-US" sz="1400"/>
              <a:t>Most psychologists agree that the sense of touch consists of four basic types of sensations: pressure, warmth, cold, and pain.  Researchers initially thought that there was a separate receptor in the skin for each of these four sensations, but it now appears that only </a:t>
            </a:r>
            <a:r>
              <a:rPr lang="en-US" sz="1400" b="1"/>
              <a:t>pressure</a:t>
            </a:r>
            <a:r>
              <a:rPr lang="en-US" sz="1400"/>
              <a:t> sensations have unique and specialized nerve endings dispersed throughout the body.  Our most sensitive areas (to pressure) are the hands, fingers, and face (calves, thighs, and arms are the least sensitive) but each one has its own threshold.  In all cases, pressure causes nerve endings to fire messages through the </a:t>
            </a:r>
            <a:r>
              <a:rPr lang="en-US" sz="1400" b="1"/>
              <a:t>spinal cord</a:t>
            </a:r>
            <a:r>
              <a:rPr lang="en-US" sz="1400"/>
              <a:t>, </a:t>
            </a:r>
            <a:r>
              <a:rPr lang="en-US" sz="1400" b="1"/>
              <a:t>brainstem</a:t>
            </a:r>
            <a:r>
              <a:rPr lang="en-US" sz="1400"/>
              <a:t>, and </a:t>
            </a:r>
            <a:r>
              <a:rPr lang="en-US" sz="1400" b="1"/>
              <a:t>thalamus</a:t>
            </a:r>
            <a:r>
              <a:rPr lang="en-US" sz="1400"/>
              <a:t> en route to the </a:t>
            </a:r>
            <a:r>
              <a:rPr lang="en-US" sz="1400" b="1"/>
              <a:t>somatosensory cortex</a:t>
            </a:r>
            <a:r>
              <a:rPr lang="en-US" sz="1400"/>
              <a:t>.</a:t>
            </a:r>
          </a:p>
          <a:p>
            <a:endParaRPr lang="en-US" sz="1400"/>
          </a:p>
          <a:p>
            <a:r>
              <a:rPr lang="en-US" sz="1400"/>
              <a:t>Normal human body temperature is 98.6 degrees Fahrenheit, or 37 degrees Celsius.  There are two striking facts about the sensation of temperature.  First is that it is, to a large extent, </a:t>
            </a:r>
            <a:r>
              <a:rPr lang="en-US" sz="1400" b="1"/>
              <a:t>relative</a:t>
            </a:r>
            <a:r>
              <a:rPr lang="en-US" sz="1400"/>
              <a:t> to your current state.  </a:t>
            </a:r>
            <a:r>
              <a:rPr lang="en-US" sz="1400" b="1"/>
              <a:t>WATER DEMONSTRATION</a:t>
            </a:r>
            <a:endParaRPr lang="en-US" sz="1400"/>
          </a:p>
          <a:p>
            <a:endParaRPr lang="en-US" sz="1400"/>
          </a:p>
          <a:p>
            <a:r>
              <a:rPr lang="en-US" sz="1400"/>
              <a:t>The second fact about temperature is that there are two separate sensory systems – one for signaling warmth, the other for signaling cold.  Early studies showed that some spots on the skin respond more to warming and others more to cooling.  ‘Hot’ is a particularly intriguing sensation in that it is triggered when these warm and cold spots are simultaneously stimulated.  Thus, when people grasp two braided pipes – one with cold water running through it, the other with warm water – they will pull away, complaining that the device is literally too hot to handle.  This effect of the ‘thermal grille’ is found not only among humans but also in other animals.  Apparently, the brain interprets the dual firing of both types of temperature receptors as being caused by a burning hot stimulus.  Is the sensation a mere illusion?  No. PET and other imaging studies show that gripping the entire grill (but not the warm or cold bars alone) activates regions of the brain that are responsive to pain.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13686CC-D463-4C91-A2CE-2B076DFA1243}" type="slidenum">
              <a:rPr lang="en-US"/>
              <a:pPr/>
              <a:t>7</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r>
              <a:rPr lang="en-US" sz="1400"/>
              <a:t>We’re moving now into an area of psychology that studies how we take in information about the world around us.  </a:t>
            </a:r>
          </a:p>
          <a:p>
            <a:endParaRPr lang="en-US" sz="1400"/>
          </a:p>
          <a:p>
            <a:r>
              <a:rPr lang="en-US" sz="1400"/>
              <a:t>This chapter, sensation and perception, deals with two different facets of this phenomenon – what we decide to notice and pay attention to and then what we do with that information.  While the terms get used interchangeably, </a:t>
            </a:r>
            <a:r>
              <a:rPr lang="en-US" sz="1400" b="1"/>
              <a:t>sensation</a:t>
            </a:r>
            <a:r>
              <a:rPr lang="en-US" sz="1400"/>
              <a:t> actually refers to the process of detecting a stimulus while </a:t>
            </a:r>
            <a:r>
              <a:rPr lang="en-US" sz="1400" b="1"/>
              <a:t>perception </a:t>
            </a:r>
            <a:r>
              <a:rPr lang="en-US" sz="1400"/>
              <a:t>involves using that sensory information to form a meaningful pattern.  It’s the difference between noticing that there are fluctuations in the color of the screen and turning those fluctuations into letters and words.</a:t>
            </a:r>
          </a:p>
          <a:p>
            <a:endParaRPr lang="en-US" sz="1400"/>
          </a:p>
          <a:p>
            <a:r>
              <a:rPr lang="en-US" sz="1400"/>
              <a:t>A </a:t>
            </a:r>
            <a:r>
              <a:rPr lang="en-US" sz="1400" b="1"/>
              <a:t>stimulus</a:t>
            </a:r>
            <a:r>
              <a:rPr lang="en-US" sz="1400"/>
              <a:t> can be anything that attracts attention by a sensory organ.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9E59C5D-B795-4E13-BCCF-A82D7936F4EB}" type="slidenum">
              <a:rPr lang="en-US"/>
              <a:pPr/>
              <a:t>58</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normAutofit fontScale="77500" lnSpcReduction="20000"/>
          </a:bodyPr>
          <a:lstStyle/>
          <a:p>
            <a:r>
              <a:rPr lang="en-US" sz="1600"/>
              <a:t>Whatever the source, people are understandably motivated to avoid and escape from pain.  Yet pain is crucial to survival because it serves as a red flag, a warning system that signals danger and the risk of tissue damage.  Life without pain may sound great, but it would be a life that is not likely to last very long and one that is filled with cuts, scrapes, burns, and scars.</a:t>
            </a:r>
          </a:p>
          <a:p>
            <a:endParaRPr lang="en-US" sz="1600"/>
          </a:p>
          <a:p>
            <a:r>
              <a:rPr lang="en-US" sz="1600"/>
              <a:t>Pain is a subjective, emotionally charged sensation.  No single stimulus triggers pain the way that light does vision, no nerve endings in the skin are specially dedicated to pain over other sensations, and people with similar injuries often experience different degrees of pain.  Clearly, the conditions that lead us to report pain include not only the threat of bodily harm but also culture, religion, personality, expectations, and other factors.</a:t>
            </a:r>
          </a:p>
          <a:p>
            <a:endParaRPr lang="en-US" sz="1600"/>
          </a:p>
          <a:p>
            <a:r>
              <a:rPr lang="en-US" sz="1600"/>
              <a:t>Endorphins are the neurotransmitter that is responsible for dulling pain.</a:t>
            </a:r>
          </a:p>
          <a:p>
            <a:endParaRPr lang="en-US" sz="1600"/>
          </a:p>
          <a:p>
            <a:r>
              <a:rPr lang="en-US" sz="1600"/>
              <a:t>They kick in based on the gate-control theory of pain.  According to this theory, the nervous system can process only a limited number of sensory signals at once.  When the system is full, a neural ‘gate’ in the spinal cord either blocks or allows the upward passage of additional signals to the brain 9the gate is not an actual structure but a pattern of inhibitory neural activity).  Thus, you can partially shut the gate on pain by creating competing sensations.  This is the old – you’ve got a headache and your dad offers to get rid of it.  He asks for your hand, which trusting him, you hold out, and he hits your thumb on the table…your headache is gone since a new sensation of pain is being experienced.  Of if you fall and hurt your knee, rubbing it hard will send new impulses into the spinal cord – and inhibit other pain signals.  That’s while it helps to put ice on a scrape or to scratch a mosquito itch.  For chronic pain, deep massage or acupuncture may provide similar benefits.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C76F6B0-3829-4195-96C2-16084FF14283}" type="slidenum">
              <a:rPr lang="en-US"/>
              <a:pPr/>
              <a:t>59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sz="1400"/>
              <a:t>Kinesthetic sense example: when you close your eyes, you can touch your nose (if you’re not too drunk…)</a:t>
            </a:r>
          </a:p>
          <a:p>
            <a:endParaRPr lang="en-US" sz="1400"/>
          </a:p>
          <a:p>
            <a:r>
              <a:rPr lang="en-US" sz="1400"/>
              <a:t>Vestibular sense: If you have an earache that affects these canals, you will have a tough time keeping your balance.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87B4E5D-ECBB-485E-A25C-1EFA4C6DB23D}" type="slidenum">
              <a:rPr lang="en-US"/>
              <a:pPr/>
              <a:t>8</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normAutofit lnSpcReduction="10000"/>
          </a:bodyPr>
          <a:lstStyle/>
          <a:p>
            <a:r>
              <a:rPr lang="en-US" sz="1400" b="1"/>
              <a:t>Psychophysics</a:t>
            </a:r>
            <a:r>
              <a:rPr lang="en-US" sz="1400"/>
              <a:t> is the branch of psychology that studies the relationships between stimuli and our psychological response to them.  This relationship is not a simple one-to-one relationship.</a:t>
            </a:r>
          </a:p>
          <a:p>
            <a:endParaRPr lang="en-US" sz="1400"/>
          </a:p>
          <a:p>
            <a:r>
              <a:rPr lang="en-US" sz="1400"/>
              <a:t>For example, have you ever set the volume on your alarm clock, thinking that it was reasonable, only to feel alarmed by the noise level of the alarm when you were awakened by it?  Or have you ever started the car and had to quickly turn down the volume on the radio from where it was set last time you were in the car?  The level of energy (I.e., loudness) of the radio hasn’t changed (the volume know remains in the same place as when you last had it on), but your perception of the loudness has changed drastically!</a:t>
            </a:r>
          </a:p>
          <a:p>
            <a:endParaRPr lang="en-US" sz="1400"/>
          </a:p>
          <a:p>
            <a:r>
              <a:rPr lang="en-US" sz="1400" b="1"/>
              <a:t>Although we can measure the physical stimulus very precisely, its effect on the observer is not so simple.</a:t>
            </a:r>
          </a:p>
          <a:p>
            <a:endParaRPr lang="en-US" sz="1400" b="1"/>
          </a:p>
          <a:p>
            <a:r>
              <a:rPr lang="en-US" sz="1400"/>
              <a:t>There are five major sensory receptors, which detect stimuli and, by converting energy into those action potentials we’ve talked about, create neural impulses that send messages to the brain.  We’ll go over the </a:t>
            </a:r>
            <a:r>
              <a:rPr lang="en-US" sz="1400" b="1"/>
              <a:t>visual system, auditory system, the skin senses, smell, and touch.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0CD8E5E-D14B-45FC-9574-1A9EF1DA7FF5}" type="slidenum">
              <a:rPr lang="en-US"/>
              <a:pPr/>
              <a:t>10</a:t>
            </a:fld>
            <a:endParaRPr lang="en-US"/>
          </a:p>
        </p:txBody>
      </p:sp>
      <p:sp>
        <p:nvSpPr>
          <p:cNvPr id="647170" name="Rectangle 2050"/>
          <p:cNvSpPr>
            <a:spLocks noGrp="1" noRot="1" noChangeAspect="1" noChangeArrowheads="1" noTextEdit="1"/>
          </p:cNvSpPr>
          <p:nvPr>
            <p:ph type="sldImg"/>
          </p:nvPr>
        </p:nvSpPr>
        <p:spPr>
          <a:ln/>
        </p:spPr>
      </p:sp>
      <p:sp>
        <p:nvSpPr>
          <p:cNvPr id="647171" name="Rectangle 2051"/>
          <p:cNvSpPr>
            <a:spLocks noGrp="1" noChangeArrowheads="1"/>
          </p:cNvSpPr>
          <p:nvPr>
            <p:ph type="body" idx="1"/>
          </p:nvPr>
        </p:nvSpPr>
        <p:spPr/>
        <p:txBody>
          <a:bodyPr/>
          <a:lstStyle/>
          <a:p>
            <a:r>
              <a:rPr lang="en-US" sz="1400"/>
              <a:t>A </a:t>
            </a:r>
            <a:r>
              <a:rPr lang="en-US" sz="1400" b="1"/>
              <a:t>threshold</a:t>
            </a:r>
            <a:r>
              <a:rPr lang="en-US" sz="1400"/>
              <a:t> is the minimum amount of any given stimulus that is needed for us to notice it.  Beyond that, the </a:t>
            </a:r>
            <a:r>
              <a:rPr lang="en-US" sz="1400" b="1"/>
              <a:t>absolute threshold</a:t>
            </a:r>
            <a:r>
              <a:rPr lang="en-US" sz="1400"/>
              <a:t> is the minimum amount of any given stimulus that is needed for us to notice it </a:t>
            </a:r>
            <a:r>
              <a:rPr lang="en-US" sz="1400" b="1"/>
              <a:t>half</a:t>
            </a:r>
            <a:r>
              <a:rPr lang="en-US" sz="1400"/>
              <a:t> the time.  Not every time, but half the time.</a:t>
            </a:r>
          </a:p>
          <a:p>
            <a:endParaRPr lang="en-US" sz="1400"/>
          </a:p>
          <a:p>
            <a:r>
              <a:rPr lang="en-US" sz="1400"/>
              <a:t>Our sensory systems are designed to detect novelty, contrast, and change – not sameness.  After constant exposure to a stimulus, sensation fades.  This decline in sensitivity is known as </a:t>
            </a:r>
            <a:r>
              <a:rPr lang="en-US" sz="1400" b="1"/>
              <a:t>sensory adaptation</a:t>
            </a:r>
            <a:r>
              <a:rPr lang="en-US" sz="1400"/>
              <a:t>.  After a while, you simply get used to the new contact lenses in your eyes, the new watchband on your wrist, the noise level at work, or the coldness of winter.  To those of you sensitive to the smells that often pervade the hallways of apartment buildings (or dorms), it is comforting to know that people also adjust to chronic odors.  By adapting to a repeated stimulus, you are free to detect important changes in the environment.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E79EEAB-F65B-4573-8753-584A08218FEC}" type="slidenum">
              <a:rPr lang="en-US"/>
              <a:pPr/>
              <a:t>14</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normAutofit fontScale="92500" lnSpcReduction="20000"/>
          </a:bodyPr>
          <a:lstStyle/>
          <a:p>
            <a:r>
              <a:rPr lang="en-US" sz="1400" dirty="0"/>
              <a:t>You and I are visual creatures.  How many times have you said ‘Show me.’ ‘I’ll believe it when I see it.’ ‘I saw it with my own eyes.’ ‘Out of sight, out of mind.’  Like other aspects of human anatomy, our visual system is a highly adapted product of evolution.</a:t>
            </a:r>
          </a:p>
          <a:p>
            <a:endParaRPr lang="en-US" sz="1400" dirty="0"/>
          </a:p>
          <a:p>
            <a:r>
              <a:rPr lang="en-US" sz="1400" dirty="0"/>
              <a:t>The eye is a highly evolved sensory receptor that has some really cool components.  The eye is a concentration of cells that are sensitive to light energy.  Your eye isn’t actually seeing color, but rather pulses of </a:t>
            </a:r>
            <a:r>
              <a:rPr lang="en-US" sz="1400" b="1" dirty="0"/>
              <a:t>electromagnetic energy</a:t>
            </a:r>
            <a:r>
              <a:rPr lang="en-US" sz="1400" dirty="0"/>
              <a:t>, which our eye then translates into experiencing color.  The longer wavelengths include AC circuits, radio waves, and infrared rays.  The shorter wavelengths include: visible light, UV rays, X-rays, and gamma rays.  The visible light spectrum refers to only the part of the electromagnetic spectrum that humans can see.  It ranges from 400 nanometers (violet) to 700 nanometers (red).</a:t>
            </a:r>
          </a:p>
          <a:p>
            <a:endParaRPr lang="en-US" sz="1400" dirty="0"/>
          </a:p>
          <a:p>
            <a:r>
              <a:rPr lang="en-US" sz="1400" dirty="0"/>
              <a:t>The eye is </a:t>
            </a:r>
            <a:r>
              <a:rPr lang="en-US" sz="1400" b="1" dirty="0"/>
              <a:t>highly specialized</a:t>
            </a:r>
            <a:r>
              <a:rPr lang="en-US" sz="1400" dirty="0"/>
              <a:t> by species such that animals are most adept at seeing those wavelengths that are most important to their survival.  </a:t>
            </a:r>
            <a:r>
              <a:rPr lang="en-US" sz="1400" b="1" dirty="0"/>
              <a:t>Humans </a:t>
            </a:r>
            <a:r>
              <a:rPr lang="en-US" sz="1400" dirty="0"/>
              <a:t>have developed very sensitive acuity to the spectrum of wavelengths that is visible to us but other animals see other wavelengths.  </a:t>
            </a:r>
            <a:r>
              <a:rPr lang="en-US" sz="1400" b="1" dirty="0"/>
              <a:t>Bees</a:t>
            </a:r>
            <a:r>
              <a:rPr lang="en-US" sz="1400" dirty="0"/>
              <a:t> don’t see red, but they do see ultraviolet rays and blue-violet light.  This allows it to be able to better see pollen, their food source.  The </a:t>
            </a:r>
            <a:r>
              <a:rPr lang="en-US" sz="1400" b="1" dirty="0"/>
              <a:t>pit viper</a:t>
            </a:r>
            <a:r>
              <a:rPr lang="en-US" sz="1400" dirty="0"/>
              <a:t> can see infrared rays (which humans are unable to see), which allow it to see better in the dark than its prey.  Thus, it is more effective at hunting at night than its prey is at defending itself.  And </a:t>
            </a:r>
            <a:r>
              <a:rPr lang="en-US" sz="1400" b="1" dirty="0"/>
              <a:t>dogs</a:t>
            </a:r>
            <a:r>
              <a:rPr lang="en-US" sz="1400" dirty="0"/>
              <a:t> don’t see all the colors that we see, but they do have better peripheral vision (though worse close-up vision).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392AEC6-6D83-43D9-88F6-163EA6741FF9}" type="slidenum">
              <a:rPr lang="en-US"/>
              <a:pPr/>
              <a:t>15</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r>
              <a:rPr lang="en-US" sz="1400"/>
              <a:t>The </a:t>
            </a:r>
            <a:r>
              <a:rPr lang="en-US" sz="1400" b="1"/>
              <a:t>length</a:t>
            </a:r>
            <a:r>
              <a:rPr lang="en-US" sz="1400"/>
              <a:t> of a light wave determines its </a:t>
            </a:r>
            <a:r>
              <a:rPr lang="en-US" sz="1400" b="1"/>
              <a:t>hue</a:t>
            </a:r>
            <a:r>
              <a:rPr lang="en-US" sz="1400"/>
              <a:t>, or perceived color.  To the human eye, white light is made up of all visible wavelengths combined.  Short wavelengths look bluish, medium wavelengths look greenish, and long wavelengths look reddish.</a:t>
            </a:r>
          </a:p>
          <a:p>
            <a:endParaRPr lang="en-US" sz="1400"/>
          </a:p>
          <a:p>
            <a:r>
              <a:rPr lang="en-US" sz="1400"/>
              <a:t>A second property of light is its </a:t>
            </a:r>
            <a:r>
              <a:rPr lang="en-US" sz="1400" b="1"/>
              <a:t>intensity</a:t>
            </a:r>
            <a:r>
              <a:rPr lang="en-US" sz="1400"/>
              <a:t>, or </a:t>
            </a:r>
            <a:r>
              <a:rPr lang="en-US" sz="1400" b="1"/>
              <a:t>amplitude</a:t>
            </a:r>
            <a:r>
              <a:rPr lang="en-US" sz="1400"/>
              <a:t>, as measured by the height of the peaks in the wave.  As wavelength determines color, amplitude determines brightness.  The higher the amplitude, the brighter the light appears to be.</a:t>
            </a:r>
          </a:p>
          <a:p>
            <a:endParaRPr lang="en-US" sz="1400"/>
          </a:p>
          <a:p>
            <a:r>
              <a:rPr lang="en-US" sz="1400" b="1"/>
              <a:t>Transduction</a:t>
            </a:r>
            <a:r>
              <a:rPr lang="en-US" sz="1400"/>
              <a:t> is the process where raw energy is converted into neural signals that are sent to the brain.  These signals are then selected, organized, and interpreted through the perception stage.</a:t>
            </a:r>
            <a:endParaRPr lang="en-US" sz="1400"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894B346-65C4-4EEE-B41F-9B2BC1AB5C3F}" type="slidenum">
              <a:rPr lang="en-US"/>
              <a:pPr/>
              <a:t>17</a:t>
            </a:fld>
            <a:endParaRPr lang="en-US"/>
          </a:p>
        </p:txBody>
      </p:sp>
      <p:sp>
        <p:nvSpPr>
          <p:cNvPr id="650242" name="Rectangle 1026"/>
          <p:cNvSpPr>
            <a:spLocks noGrp="1" noRot="1" noChangeAspect="1" noChangeArrowheads="1" noTextEdit="1"/>
          </p:cNvSpPr>
          <p:nvPr>
            <p:ph type="sldImg"/>
          </p:nvPr>
        </p:nvSpPr>
        <p:spPr>
          <a:ln/>
        </p:spPr>
      </p:sp>
      <p:sp>
        <p:nvSpPr>
          <p:cNvPr id="650243" name="Rectangle 1027"/>
          <p:cNvSpPr>
            <a:spLocks noGrp="1" noChangeArrowheads="1"/>
          </p:cNvSpPr>
          <p:nvPr>
            <p:ph type="body" idx="1"/>
          </p:nvPr>
        </p:nvSpPr>
        <p:spPr/>
        <p:txBody>
          <a:bodyPr/>
          <a:lstStyle/>
          <a:p>
            <a:r>
              <a:rPr lang="en-US" sz="1400"/>
              <a:t>We’re now going to walk through the various parts of the eye.</a:t>
            </a:r>
          </a:p>
          <a:p>
            <a:endParaRPr lang="en-US" sz="1400"/>
          </a:p>
          <a:p>
            <a:r>
              <a:rPr lang="en-US" sz="1400"/>
              <a:t>Light rays from the outside world first pass through the </a:t>
            </a:r>
            <a:r>
              <a:rPr lang="en-US" sz="1400" b="1"/>
              <a:t>cornea</a:t>
            </a:r>
            <a:r>
              <a:rPr lang="en-US" sz="1400"/>
              <a:t>, a clear curved membrane or ‘window’.  The cornea bends light so that it is sharply focused within the eye.  Abnormalities in the shape of the cornea cause astigmatism.</a:t>
            </a:r>
          </a:p>
          <a:p>
            <a:endParaRPr lang="en-US" sz="1400"/>
          </a:p>
          <a:p>
            <a:r>
              <a:rPr lang="en-US" sz="1400"/>
              <a:t>The </a:t>
            </a:r>
            <a:r>
              <a:rPr lang="en-US" sz="1400" b="1"/>
              <a:t>pupil</a:t>
            </a:r>
            <a:r>
              <a:rPr lang="en-US" sz="1400"/>
              <a:t> is the small, round hole in the iris through which light passes.  The iris causes the pupil to dilate (enlarge) under dim viewing conditions to let in more light and to contract (shrink) under brightness to let in less light.</a:t>
            </a:r>
          </a:p>
          <a:p>
            <a:endParaRPr lang="en-US" sz="1400"/>
          </a:p>
          <a:p>
            <a:r>
              <a:rPr lang="en-US" sz="1400"/>
              <a:t>Next comes the ring-shaped </a:t>
            </a:r>
            <a:r>
              <a:rPr lang="en-US" sz="1400" b="1"/>
              <a:t>iris</a:t>
            </a:r>
            <a:r>
              <a:rPr lang="en-US" sz="1400"/>
              <a:t>, which gives the eye its color.  The iris is a muscle that is controlled by the autonomic nervous system (see, this stuff is coming back to haunt you!).  Its function is to regulate the sized of the pupil.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55CC93-15C4-435A-8B5D-73DA20066452}" type="slidenum">
              <a:rPr lang="en-US"/>
              <a:pPr/>
              <a:t>18</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normAutofit fontScale="92500" lnSpcReduction="20000"/>
          </a:bodyPr>
          <a:lstStyle/>
          <a:p>
            <a:r>
              <a:rPr lang="en-US" sz="1400"/>
              <a:t>Behind the pupil, light continues through the </a:t>
            </a:r>
            <a:r>
              <a:rPr lang="en-US" sz="1400" b="1"/>
              <a:t>lens</a:t>
            </a:r>
            <a:r>
              <a:rPr lang="en-US" sz="1400"/>
              <a:t>, another transparent structure whose function is to fine-tune the focusing of the light. The lens brings an image into focus through changing its shape, in a process called </a:t>
            </a:r>
            <a:r>
              <a:rPr lang="en-US" sz="1400" b="1"/>
              <a:t>accommodation</a:t>
            </a:r>
            <a:r>
              <a:rPr lang="en-US" sz="1400"/>
              <a:t>.  Specifically, the lens becomes more rounded for focusing on nearby objects and flatter for more distant objects (the cornea, which has a fixed shape, cannot make these adjustments for different distances).  With age, the lens loses much of its elasticity and keeps the flatter shape appropriate for viewing at a distance.  As a result, many middle-aged people start to need glasses for reading or bifocals with a near-vision portion in the lower part of the glass.</a:t>
            </a:r>
          </a:p>
          <a:p>
            <a:endParaRPr lang="en-US" sz="1400"/>
          </a:p>
          <a:p>
            <a:r>
              <a:rPr lang="en-US" sz="1400"/>
              <a:t>The </a:t>
            </a:r>
            <a:r>
              <a:rPr lang="en-US" sz="1400" b="1"/>
              <a:t>retina</a:t>
            </a:r>
            <a:r>
              <a:rPr lang="en-US" sz="1400"/>
              <a:t> is a multi-layered screen of cells that lines the back inside surface of the eyeball.  It is one of the most fascinating tissues in the body – both because of its function, which is to transform patterns of light into images that the brain can use, and because of its structure, which illustrates many basic principles of neural organization.  In an odd twist of nature, the image projected on the retina is upside down.  That is, light from the top part of the visual field stimulates photoreceptor cells in the bottom part of the retina and vice versa.</a:t>
            </a:r>
          </a:p>
          <a:p>
            <a:endParaRPr lang="en-US" sz="1400"/>
          </a:p>
          <a:p>
            <a:r>
              <a:rPr lang="en-US" sz="1400"/>
              <a:t>The retina has aptly been called an extension of the brain.  It has several relatively transparent layers and contains </a:t>
            </a:r>
            <a:r>
              <a:rPr lang="en-US" sz="1400" b="1"/>
              <a:t>130 million photoreceptor cells</a:t>
            </a:r>
            <a:r>
              <a:rPr lang="en-US" sz="1400"/>
              <a:t> that convert light energy into neural activity.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B9D66A-0606-4887-9715-5DEC589C69B7}" type="datetimeFigureOut">
              <a:rPr lang="en-US" smtClean="0"/>
              <a:pPr/>
              <a:t>4/26/2019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C8A6E4C-5850-45C5-AE9F-413547290F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9D66A-0606-4887-9715-5DEC589C69B7}"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6E4C-5850-45C5-AE9F-413547290F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9D66A-0606-4887-9715-5DEC589C69B7}"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6E4C-5850-45C5-AE9F-413547290F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524000"/>
            <a:ext cx="4267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267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5163" y="63674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03563" y="63674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p:spPr>
        <p:txBody>
          <a:bodyPr/>
          <a:lstStyle>
            <a:lvl1pPr>
              <a:defRPr/>
            </a:lvl1pPr>
          </a:lstStyle>
          <a:p>
            <a:fld id="{BEF50632-3D6D-410A-BB74-EB8B51631F83}"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9D66A-0606-4887-9715-5DEC589C69B7}"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6E4C-5850-45C5-AE9F-413547290F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B9D66A-0606-4887-9715-5DEC589C69B7}"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6E4C-5850-45C5-AE9F-413547290F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B9D66A-0606-4887-9715-5DEC589C69B7}"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6E4C-5850-45C5-AE9F-413547290F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B9D66A-0606-4887-9715-5DEC589C69B7}" type="datetimeFigureOut">
              <a:rPr lang="en-US" smtClean="0"/>
              <a:pPr/>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A6E4C-5850-45C5-AE9F-413547290F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B9D66A-0606-4887-9715-5DEC589C69B7}" type="datetimeFigureOut">
              <a:rPr lang="en-US" smtClean="0"/>
              <a:pPr/>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6E4C-5850-45C5-AE9F-413547290F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9D66A-0606-4887-9715-5DEC589C69B7}" type="datetimeFigureOut">
              <a:rPr lang="en-US" smtClean="0"/>
              <a:pPr/>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A6E4C-5850-45C5-AE9F-413547290F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B9D66A-0606-4887-9715-5DEC589C69B7}"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6E4C-5850-45C5-AE9F-413547290F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B9D66A-0606-4887-9715-5DEC589C69B7}"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C8A6E4C-5850-45C5-AE9F-413547290F9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B9D66A-0606-4887-9715-5DEC589C69B7}" type="datetimeFigureOut">
              <a:rPr lang="en-US" smtClean="0"/>
              <a:pPr/>
              <a:t>4/26/2019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8A6E4C-5850-45C5-AE9F-413547290F9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ctrTitle"/>
          </p:nvPr>
        </p:nvSpPr>
        <p:spPr>
          <a:xfrm>
            <a:off x="685800" y="1868488"/>
            <a:ext cx="7772400" cy="798512"/>
          </a:xfrm>
        </p:spPr>
        <p:txBody>
          <a:bodyPr>
            <a:normAutofit/>
          </a:bodyPr>
          <a:lstStyle/>
          <a:p>
            <a:r>
              <a:rPr lang="en-US" sz="4800"/>
              <a:t>Sensation &amp; Perception</a:t>
            </a:r>
          </a:p>
        </p:txBody>
      </p:sp>
      <p:sp>
        <p:nvSpPr>
          <p:cNvPr id="564227" name="Rectangle 3"/>
          <p:cNvSpPr>
            <a:spLocks noGrp="1" noChangeArrowheads="1"/>
          </p:cNvSpPr>
          <p:nvPr>
            <p:ph type="subTitle" idx="1"/>
          </p:nvPr>
        </p:nvSpPr>
        <p:spPr>
          <a:xfrm>
            <a:off x="381000" y="2971800"/>
            <a:ext cx="8534400" cy="2438400"/>
          </a:xfrm>
        </p:spPr>
        <p:txBody>
          <a:bodyPr>
            <a:normAutofit fontScale="92500" lnSpcReduction="10000"/>
          </a:bodyPr>
          <a:lstStyle/>
          <a:p>
            <a:r>
              <a:rPr lang="en-US" sz="2200">
                <a:latin typeface="Kristen ITC" pitchFamily="66" charset="0"/>
              </a:rPr>
              <a:t>Creativity is the ability to see relationships where none exist.				Thomas Disch</a:t>
            </a:r>
          </a:p>
          <a:p>
            <a:endParaRPr lang="en-US" sz="2200">
              <a:latin typeface="Kristen ITC" pitchFamily="66" charset="0"/>
            </a:endParaRPr>
          </a:p>
          <a:p>
            <a:r>
              <a:rPr lang="en-US" sz="2200">
                <a:latin typeface="Kristen ITC" pitchFamily="66" charset="0"/>
              </a:rPr>
              <a:t>And now here is my secret, a very simple secret:</a:t>
            </a:r>
          </a:p>
          <a:p>
            <a:r>
              <a:rPr lang="en-US" sz="2200">
                <a:latin typeface="Kristen ITC" pitchFamily="66" charset="0"/>
              </a:rPr>
              <a:t>It is only with the heart that one can see rightly; </a:t>
            </a:r>
          </a:p>
          <a:p>
            <a:r>
              <a:rPr lang="en-US" sz="2200">
                <a:latin typeface="Kristen ITC" pitchFamily="66" charset="0"/>
              </a:rPr>
              <a:t>what is essential is invisible to the eye.</a:t>
            </a:r>
          </a:p>
          <a:p>
            <a:r>
              <a:rPr lang="en-US" sz="2200">
                <a:latin typeface="Kristen ITC" pitchFamily="66" charset="0"/>
              </a:rPr>
              <a:t>			Atoine de Saint-Exupéry</a:t>
            </a:r>
          </a:p>
        </p:txBody>
      </p:sp>
      <p:pic>
        <p:nvPicPr>
          <p:cNvPr id="564228" name="Picture 4" descr="ag00595_"/>
          <p:cNvPicPr>
            <a:picLocks noChangeAspect="1" noChangeArrowheads="1" noCrop="1"/>
          </p:cNvPicPr>
          <p:nvPr/>
        </p:nvPicPr>
        <p:blipFill>
          <a:blip r:embed="rId2" cstate="print"/>
          <a:srcRect/>
          <a:stretch>
            <a:fillRect/>
          </a:stretch>
        </p:blipFill>
        <p:spPr bwMode="auto">
          <a:xfrm>
            <a:off x="304800" y="5138738"/>
            <a:ext cx="1652588" cy="1719262"/>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228600" y="609600"/>
            <a:ext cx="8686800" cy="762000"/>
          </a:xfrm>
        </p:spPr>
        <p:txBody>
          <a:bodyPr>
            <a:normAutofit fontScale="90000"/>
          </a:bodyPr>
          <a:lstStyle/>
          <a:p>
            <a:r>
              <a:rPr lang="en-US" dirty="0"/>
              <a:t>Thresholds and Stimulus Change</a:t>
            </a:r>
          </a:p>
        </p:txBody>
      </p:sp>
      <p:sp>
        <p:nvSpPr>
          <p:cNvPr id="568323" name="Rectangle 3"/>
          <p:cNvSpPr>
            <a:spLocks noGrp="1" noChangeArrowheads="1"/>
          </p:cNvSpPr>
          <p:nvPr>
            <p:ph type="body" sz="half" idx="1"/>
          </p:nvPr>
        </p:nvSpPr>
        <p:spPr>
          <a:xfrm>
            <a:off x="381000" y="1600200"/>
            <a:ext cx="8763000" cy="4953000"/>
          </a:xfrm>
        </p:spPr>
        <p:txBody>
          <a:bodyPr>
            <a:normAutofit fontScale="92500" lnSpcReduction="10000"/>
          </a:bodyPr>
          <a:lstStyle/>
          <a:p>
            <a:pPr>
              <a:lnSpc>
                <a:spcPct val="90000"/>
              </a:lnSpc>
            </a:pPr>
            <a:r>
              <a:rPr lang="en-US" sz="3200" dirty="0"/>
              <a:t>Thresholds</a:t>
            </a:r>
          </a:p>
          <a:p>
            <a:pPr lvl="1">
              <a:lnSpc>
                <a:spcPct val="90000"/>
              </a:lnSpc>
            </a:pPr>
            <a:r>
              <a:rPr lang="en-US" sz="2600" dirty="0"/>
              <a:t>There is a minimum amount of any given sensation that has to be present for us to notice it</a:t>
            </a:r>
          </a:p>
          <a:p>
            <a:pPr lvl="1">
              <a:lnSpc>
                <a:spcPct val="90000"/>
              </a:lnSpc>
            </a:pPr>
            <a:r>
              <a:rPr lang="en-US" sz="2600" dirty="0"/>
              <a:t>Absolute threshold</a:t>
            </a:r>
          </a:p>
          <a:p>
            <a:pPr lvl="2">
              <a:lnSpc>
                <a:spcPct val="90000"/>
              </a:lnSpc>
            </a:pPr>
            <a:r>
              <a:rPr lang="en-US" sz="2400" dirty="0"/>
              <a:t>This is the minimum amount of a stimulus that is necessary for us to notice it 50% of the </a:t>
            </a:r>
            <a:r>
              <a:rPr lang="en-US" sz="2400" dirty="0" smtClean="0"/>
              <a:t>time</a:t>
            </a:r>
          </a:p>
          <a:p>
            <a:r>
              <a:rPr lang="en-US" sz="3200" dirty="0"/>
              <a:t>Just noticeable difference (JND)</a:t>
            </a:r>
          </a:p>
          <a:p>
            <a:pPr lvl="1"/>
            <a:r>
              <a:rPr lang="en-US" sz="3000" dirty="0"/>
              <a:t>Smallest difference in amount of stimulation that a specific sense can detect</a:t>
            </a:r>
          </a:p>
          <a:p>
            <a:pPr lvl="1"/>
            <a:r>
              <a:rPr lang="en-US" sz="3000" dirty="0"/>
              <a:t>Weber’s law</a:t>
            </a:r>
          </a:p>
          <a:p>
            <a:pPr lvl="2"/>
            <a:r>
              <a:rPr lang="en-US" sz="2600" dirty="0"/>
              <a:t>The size of the JND is a constant proportion of the initial stimulus</a:t>
            </a:r>
          </a:p>
          <a:p>
            <a:pPr>
              <a:lnSpc>
                <a:spcPct val="90000"/>
              </a:lnSpc>
            </a:pPr>
            <a:endParaRPr lang="en-US" sz="36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 calcmode="lin" valueType="num">
                                      <p:cBhvr additive="base">
                                        <p:cTn id="7" dur="500" fill="hold"/>
                                        <p:tgtEl>
                                          <p:spTgt spid="568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8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568323">
                                            <p:txEl>
                                              <p:pRg st="1" end="1"/>
                                            </p:txEl>
                                          </p:spTgt>
                                        </p:tgtEl>
                                        <p:attrNameLst>
                                          <p:attrName>style.visibility</p:attrName>
                                        </p:attrNameLst>
                                      </p:cBhvr>
                                      <p:to>
                                        <p:strVal val="visible"/>
                                      </p:to>
                                    </p:set>
                                    <p:animEffect transition="in" filter="barn(inHorizontal)">
                                      <p:cBhvr>
                                        <p:cTn id="13" dur="500"/>
                                        <p:tgtEl>
                                          <p:spTgt spid="56832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68323">
                                            <p:txEl>
                                              <p:pRg st="2" end="2"/>
                                            </p:txEl>
                                          </p:spTgt>
                                        </p:tgtEl>
                                        <p:attrNameLst>
                                          <p:attrName>style.visibility</p:attrName>
                                        </p:attrNameLst>
                                      </p:cBhvr>
                                      <p:to>
                                        <p:strVal val="visible"/>
                                      </p:to>
                                    </p:set>
                                    <p:anim calcmode="lin" valueType="num">
                                      <p:cBhvr additive="base">
                                        <p:cTn id="18" dur="500" fill="hold"/>
                                        <p:tgtEl>
                                          <p:spTgt spid="5683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68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68323">
                                            <p:txEl>
                                              <p:pRg st="3" end="3"/>
                                            </p:txEl>
                                          </p:spTgt>
                                        </p:tgtEl>
                                        <p:attrNameLst>
                                          <p:attrName>style.visibility</p:attrName>
                                        </p:attrNameLst>
                                      </p:cBhvr>
                                      <p:to>
                                        <p:strVal val="visible"/>
                                      </p:to>
                                    </p:set>
                                    <p:anim calcmode="lin" valueType="num">
                                      <p:cBhvr additive="base">
                                        <p:cTn id="24" dur="500" fill="hold"/>
                                        <p:tgtEl>
                                          <p:spTgt spid="56832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68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68323">
                                            <p:txEl>
                                              <p:pRg st="4" end="4"/>
                                            </p:txEl>
                                          </p:spTgt>
                                        </p:tgtEl>
                                        <p:attrNameLst>
                                          <p:attrName>style.visibility</p:attrName>
                                        </p:attrNameLst>
                                      </p:cBhvr>
                                      <p:to>
                                        <p:strVal val="visible"/>
                                      </p:to>
                                    </p:set>
                                    <p:anim calcmode="lin" valueType="num">
                                      <p:cBhvr additive="base">
                                        <p:cTn id="30" dur="500" fill="hold"/>
                                        <p:tgtEl>
                                          <p:spTgt spid="56832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68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68323">
                                            <p:txEl>
                                              <p:pRg st="5" end="5"/>
                                            </p:txEl>
                                          </p:spTgt>
                                        </p:tgtEl>
                                        <p:attrNameLst>
                                          <p:attrName>style.visibility</p:attrName>
                                        </p:attrNameLst>
                                      </p:cBhvr>
                                      <p:to>
                                        <p:strVal val="visible"/>
                                      </p:to>
                                    </p:set>
                                    <p:anim calcmode="lin" valueType="num">
                                      <p:cBhvr additive="base">
                                        <p:cTn id="36" dur="500" fill="hold"/>
                                        <p:tgtEl>
                                          <p:spTgt spid="56832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68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68323">
                                            <p:txEl>
                                              <p:pRg st="6" end="6"/>
                                            </p:txEl>
                                          </p:spTgt>
                                        </p:tgtEl>
                                        <p:attrNameLst>
                                          <p:attrName>style.visibility</p:attrName>
                                        </p:attrNameLst>
                                      </p:cBhvr>
                                      <p:to>
                                        <p:strVal val="visible"/>
                                      </p:to>
                                    </p:set>
                                    <p:anim calcmode="lin" valueType="num">
                                      <p:cBhvr additive="base">
                                        <p:cTn id="42" dur="500" fill="hold"/>
                                        <p:tgtEl>
                                          <p:spTgt spid="56832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68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68323">
                                            <p:txEl>
                                              <p:pRg st="7" end="7"/>
                                            </p:txEl>
                                          </p:spTgt>
                                        </p:tgtEl>
                                        <p:attrNameLst>
                                          <p:attrName>style.visibility</p:attrName>
                                        </p:attrNameLst>
                                      </p:cBhvr>
                                      <p:to>
                                        <p:strVal val="visible"/>
                                      </p:to>
                                    </p:set>
                                    <p:anim calcmode="lin" valueType="num">
                                      <p:cBhvr additive="base">
                                        <p:cTn id="48" dur="500" fill="hold"/>
                                        <p:tgtEl>
                                          <p:spTgt spid="56832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683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Signal-Detection Theory</a:t>
            </a:r>
            <a:endParaRPr lang="en-US" dirty="0"/>
          </a:p>
        </p:txBody>
      </p:sp>
      <p:sp>
        <p:nvSpPr>
          <p:cNvPr id="3" name="Content Placeholder 2"/>
          <p:cNvSpPr>
            <a:spLocks noGrp="1"/>
          </p:cNvSpPr>
          <p:nvPr>
            <p:ph idx="1"/>
          </p:nvPr>
        </p:nvSpPr>
        <p:spPr/>
        <p:txBody>
          <a:bodyPr>
            <a:normAutofit/>
          </a:bodyPr>
          <a:lstStyle/>
          <a:p>
            <a:r>
              <a:rPr lang="en-US" sz="3600" dirty="0" smtClean="0"/>
              <a:t>Signal-Detection Theory</a:t>
            </a:r>
          </a:p>
          <a:p>
            <a:pPr lvl="1"/>
            <a:r>
              <a:rPr lang="en-US" sz="3200" dirty="0" smtClean="0"/>
              <a:t>Responding to a stimulus depends on two things</a:t>
            </a:r>
          </a:p>
          <a:p>
            <a:pPr lvl="2"/>
            <a:r>
              <a:rPr lang="en-US" sz="2900" dirty="0" smtClean="0"/>
              <a:t>Strength of signal</a:t>
            </a:r>
          </a:p>
          <a:p>
            <a:pPr lvl="2"/>
            <a:r>
              <a:rPr lang="en-US" sz="2900" dirty="0" smtClean="0"/>
              <a:t>Individuals mind frame</a:t>
            </a:r>
            <a:endParaRPr lang="en-US" sz="2900" dirty="0"/>
          </a:p>
        </p:txBody>
      </p:sp>
    </p:spTree>
    <p:extLst>
      <p:ext uri="{BB962C8B-B14F-4D97-AF65-F5344CB8AC3E}">
        <p14:creationId xmlns:p14="http://schemas.microsoft.com/office/powerpoint/2010/main" val="17009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Adaptation</a:t>
            </a:r>
            <a:endParaRPr lang="en-US" dirty="0"/>
          </a:p>
        </p:txBody>
      </p:sp>
      <p:sp>
        <p:nvSpPr>
          <p:cNvPr id="3" name="Content Placeholder 2"/>
          <p:cNvSpPr>
            <a:spLocks noGrp="1"/>
          </p:cNvSpPr>
          <p:nvPr>
            <p:ph idx="1"/>
          </p:nvPr>
        </p:nvSpPr>
        <p:spPr>
          <a:xfrm>
            <a:off x="457200" y="1880954"/>
            <a:ext cx="8229600" cy="4977045"/>
          </a:xfrm>
        </p:spPr>
        <p:txBody>
          <a:bodyPr>
            <a:normAutofit fontScale="85000" lnSpcReduction="10000"/>
          </a:bodyPr>
          <a:lstStyle/>
          <a:p>
            <a:pPr>
              <a:lnSpc>
                <a:spcPct val="90000"/>
              </a:lnSpc>
            </a:pPr>
            <a:r>
              <a:rPr lang="en-US" sz="3200" dirty="0"/>
              <a:t>Sensory adaptation</a:t>
            </a:r>
          </a:p>
          <a:p>
            <a:pPr lvl="1">
              <a:lnSpc>
                <a:spcPct val="90000"/>
              </a:lnSpc>
            </a:pPr>
            <a:r>
              <a:rPr lang="en-US" sz="2600" dirty="0"/>
              <a:t>If a stimulus is unchanging, we become desensitized to it</a:t>
            </a:r>
          </a:p>
          <a:p>
            <a:pPr lvl="1">
              <a:lnSpc>
                <a:spcPct val="90000"/>
              </a:lnSpc>
            </a:pPr>
            <a:r>
              <a:rPr lang="en-US" sz="2600" dirty="0"/>
              <a:t>Keeps us focused on changes, not </a:t>
            </a:r>
            <a:r>
              <a:rPr lang="en-US" sz="2600" dirty="0" smtClean="0"/>
              <a:t>constants</a:t>
            </a:r>
          </a:p>
          <a:p>
            <a:pPr>
              <a:lnSpc>
                <a:spcPct val="90000"/>
              </a:lnSpc>
            </a:pPr>
            <a:r>
              <a:rPr lang="en-US" sz="3200" dirty="0" smtClean="0"/>
              <a:t>Sensory Deprivation</a:t>
            </a:r>
          </a:p>
          <a:p>
            <a:pPr lvl="1">
              <a:lnSpc>
                <a:spcPct val="90000"/>
              </a:lnSpc>
            </a:pPr>
            <a:r>
              <a:rPr lang="en-US" sz="3000" dirty="0" smtClean="0"/>
              <a:t>The absence of normal sensory stimulation</a:t>
            </a:r>
          </a:p>
          <a:p>
            <a:pPr lvl="1">
              <a:lnSpc>
                <a:spcPct val="90000"/>
              </a:lnSpc>
            </a:pPr>
            <a:r>
              <a:rPr lang="en-US" sz="3000" dirty="0" smtClean="0"/>
              <a:t>Heron, 1957</a:t>
            </a:r>
          </a:p>
          <a:p>
            <a:pPr lvl="2">
              <a:lnSpc>
                <a:spcPct val="90000"/>
              </a:lnSpc>
            </a:pPr>
            <a:r>
              <a:rPr lang="en-US" sz="2700" dirty="0" smtClean="0"/>
              <a:t>Restricted vision, hearing, and touch</a:t>
            </a:r>
          </a:p>
          <a:p>
            <a:pPr lvl="2">
              <a:lnSpc>
                <a:spcPct val="90000"/>
              </a:lnSpc>
            </a:pPr>
            <a:r>
              <a:rPr lang="en-US" sz="2700" dirty="0" smtClean="0"/>
              <a:t>Some reported within hours of discomfort and edginess. Other who stayed longer reported hallucinations</a:t>
            </a:r>
          </a:p>
          <a:p>
            <a:pPr lvl="1">
              <a:lnSpc>
                <a:spcPct val="90000"/>
              </a:lnSpc>
            </a:pPr>
            <a:r>
              <a:rPr lang="en-US" sz="3000" dirty="0" err="1" smtClean="0"/>
              <a:t>Suefeld</a:t>
            </a:r>
            <a:r>
              <a:rPr lang="en-US" sz="3000" dirty="0" smtClean="0"/>
              <a:t>, 1975</a:t>
            </a:r>
          </a:p>
          <a:p>
            <a:pPr lvl="2">
              <a:lnSpc>
                <a:spcPct val="90000"/>
              </a:lnSpc>
            </a:pPr>
            <a:r>
              <a:rPr lang="en-US" sz="2700" dirty="0" smtClean="0"/>
              <a:t>Heron used bad testing procedures (panic button, liability release)</a:t>
            </a:r>
          </a:p>
          <a:p>
            <a:pPr lvl="2">
              <a:lnSpc>
                <a:spcPct val="90000"/>
              </a:lnSpc>
            </a:pPr>
            <a:r>
              <a:rPr lang="en-US" sz="2700" dirty="0" smtClean="0"/>
              <a:t>Found that many people enjoy deprivation, and some cognitive abilities actually improve.</a:t>
            </a:r>
            <a:endParaRPr lang="en-US" sz="2700" dirty="0"/>
          </a:p>
          <a:p>
            <a:endParaRPr lang="en-US" dirty="0"/>
          </a:p>
        </p:txBody>
      </p:sp>
    </p:spTree>
    <p:extLst>
      <p:ext uri="{BB962C8B-B14F-4D97-AF65-F5344CB8AC3E}">
        <p14:creationId xmlns:p14="http://schemas.microsoft.com/office/powerpoint/2010/main" val="30145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Selective Attention</a:t>
            </a:r>
            <a:endParaRPr lang="en-US" dirty="0"/>
          </a:p>
        </p:txBody>
      </p:sp>
      <p:sp>
        <p:nvSpPr>
          <p:cNvPr id="3" name="Content Placeholder 2"/>
          <p:cNvSpPr>
            <a:spLocks noGrp="1"/>
          </p:cNvSpPr>
          <p:nvPr>
            <p:ph idx="1"/>
          </p:nvPr>
        </p:nvSpPr>
        <p:spPr/>
        <p:txBody>
          <a:bodyPr>
            <a:normAutofit/>
          </a:bodyPr>
          <a:lstStyle/>
          <a:p>
            <a:r>
              <a:rPr lang="en-US" sz="3200" dirty="0" smtClean="0"/>
              <a:t>Selective Attention</a:t>
            </a:r>
          </a:p>
          <a:p>
            <a:pPr lvl="1"/>
            <a:r>
              <a:rPr lang="en-US" sz="3000" dirty="0" smtClean="0"/>
              <a:t>Focusing of attention on selected aspects of the environment and the blocking out of others</a:t>
            </a:r>
          </a:p>
          <a:p>
            <a:pPr lvl="1"/>
            <a:r>
              <a:rPr lang="en-US" sz="3000" dirty="0" smtClean="0"/>
              <a:t>Cocktail Party Effect</a:t>
            </a:r>
          </a:p>
          <a:p>
            <a:pPr lvl="2"/>
            <a:r>
              <a:rPr lang="en-US" sz="2700" dirty="0" smtClean="0"/>
              <a:t>Being able to change you attention from one conversation to another</a:t>
            </a:r>
            <a:endParaRPr lang="en-US" sz="2700" dirty="0"/>
          </a:p>
        </p:txBody>
      </p:sp>
    </p:spTree>
    <p:extLst>
      <p:ext uri="{BB962C8B-B14F-4D97-AF65-F5344CB8AC3E}">
        <p14:creationId xmlns:p14="http://schemas.microsoft.com/office/powerpoint/2010/main" val="15631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3" name="Rectangle 5"/>
          <p:cNvSpPr>
            <a:spLocks noGrp="1" noChangeArrowheads="1"/>
          </p:cNvSpPr>
          <p:nvPr>
            <p:ph type="title"/>
          </p:nvPr>
        </p:nvSpPr>
        <p:spPr/>
        <p:txBody>
          <a:bodyPr/>
          <a:lstStyle/>
          <a:p>
            <a:r>
              <a:rPr lang="en-US"/>
              <a:t>Vision</a:t>
            </a:r>
          </a:p>
        </p:txBody>
      </p:sp>
      <p:sp>
        <p:nvSpPr>
          <p:cNvPr id="590854" name="Rectangle 6"/>
          <p:cNvSpPr>
            <a:spLocks noGrp="1" noChangeArrowheads="1"/>
          </p:cNvSpPr>
          <p:nvPr>
            <p:ph idx="1"/>
          </p:nvPr>
        </p:nvSpPr>
        <p:spPr/>
        <p:txBody>
          <a:bodyPr>
            <a:normAutofit lnSpcReduction="10000"/>
          </a:bodyPr>
          <a:lstStyle/>
          <a:p>
            <a:pPr>
              <a:lnSpc>
                <a:spcPct val="90000"/>
              </a:lnSpc>
            </a:pPr>
            <a:r>
              <a:rPr lang="en-US" sz="3200" dirty="0"/>
              <a:t>Electromagnetic </a:t>
            </a:r>
            <a:r>
              <a:rPr lang="en-US" sz="3200" dirty="0" smtClean="0"/>
              <a:t>energy</a:t>
            </a:r>
            <a:endParaRPr lang="en-US" sz="3200" dirty="0"/>
          </a:p>
          <a:p>
            <a:pPr lvl="1">
              <a:lnSpc>
                <a:spcPct val="90000"/>
              </a:lnSpc>
            </a:pPr>
            <a:r>
              <a:rPr lang="en-US" sz="2800" dirty="0"/>
              <a:t>Long wavelengths: AC circuits, radio waves, infrared rays</a:t>
            </a:r>
          </a:p>
          <a:p>
            <a:pPr lvl="1">
              <a:lnSpc>
                <a:spcPct val="90000"/>
              </a:lnSpc>
            </a:pPr>
            <a:r>
              <a:rPr lang="en-US" sz="2800" dirty="0"/>
              <a:t>Short wavelengths: visible light, X-rays, UV &amp; gamma rays</a:t>
            </a:r>
          </a:p>
          <a:p>
            <a:pPr lvl="1">
              <a:lnSpc>
                <a:spcPct val="90000"/>
              </a:lnSpc>
            </a:pPr>
            <a:r>
              <a:rPr lang="en-US" sz="2800" dirty="0"/>
              <a:t>Other animals can see other segments of the spectrum of electromagnetic energy</a:t>
            </a:r>
          </a:p>
          <a:p>
            <a:pPr lvl="2">
              <a:lnSpc>
                <a:spcPct val="90000"/>
              </a:lnSpc>
            </a:pPr>
            <a:r>
              <a:rPr lang="en-US" sz="2400" dirty="0"/>
              <a:t>Bees can see ultraviolet rays and blue-violet, but not red</a:t>
            </a:r>
          </a:p>
          <a:p>
            <a:pPr lvl="2">
              <a:lnSpc>
                <a:spcPct val="90000"/>
              </a:lnSpc>
            </a:pPr>
            <a:r>
              <a:rPr lang="en-US" sz="2400" dirty="0"/>
              <a:t>Pit vipers can see infrared rays </a:t>
            </a:r>
          </a:p>
          <a:p>
            <a:pPr lvl="2">
              <a:lnSpc>
                <a:spcPct val="90000"/>
              </a:lnSpc>
            </a:pPr>
            <a:r>
              <a:rPr lang="en-US" sz="2400" dirty="0"/>
              <a:t>Dogs can’t see all the colors that humans can (no red)</a:t>
            </a:r>
          </a:p>
        </p:txBody>
      </p:sp>
      <p:pic>
        <p:nvPicPr>
          <p:cNvPr id="590852" name="Picture 4" descr="AG00214_"/>
          <p:cNvPicPr>
            <a:picLocks noChangeAspect="1" noChangeArrowheads="1" noCrop="1"/>
          </p:cNvPicPr>
          <p:nvPr/>
        </p:nvPicPr>
        <p:blipFill>
          <a:blip r:embed="rId3" cstate="print"/>
          <a:srcRect/>
          <a:stretch>
            <a:fillRect/>
          </a:stretch>
        </p:blipFill>
        <p:spPr bwMode="auto">
          <a:xfrm>
            <a:off x="152400" y="5257800"/>
            <a:ext cx="1495425" cy="12747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08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08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08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08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08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08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08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457200" y="304800"/>
            <a:ext cx="8229600" cy="1143000"/>
          </a:xfrm>
        </p:spPr>
        <p:txBody>
          <a:bodyPr/>
          <a:lstStyle/>
          <a:p>
            <a:r>
              <a:rPr lang="en-US" dirty="0"/>
              <a:t>Our Visible Spectrum</a:t>
            </a:r>
          </a:p>
        </p:txBody>
      </p:sp>
      <p:sp>
        <p:nvSpPr>
          <p:cNvPr id="595971" name="Rectangle 3"/>
          <p:cNvSpPr>
            <a:spLocks noGrp="1" noChangeArrowheads="1"/>
          </p:cNvSpPr>
          <p:nvPr>
            <p:ph idx="1"/>
          </p:nvPr>
        </p:nvSpPr>
        <p:spPr>
          <a:xfrm>
            <a:off x="0" y="1524000"/>
            <a:ext cx="9144000" cy="4572000"/>
          </a:xfrm>
        </p:spPr>
        <p:txBody>
          <a:bodyPr>
            <a:normAutofit lnSpcReduction="10000"/>
          </a:bodyPr>
          <a:lstStyle/>
          <a:p>
            <a:pPr>
              <a:lnSpc>
                <a:spcPct val="90000"/>
              </a:lnSpc>
              <a:buFontTx/>
              <a:buNone/>
            </a:pPr>
            <a:r>
              <a:rPr lang="en-US" sz="2400" dirty="0">
                <a:solidFill>
                  <a:srgbClr val="F40600"/>
                </a:solidFill>
              </a:rPr>
              <a:t>    </a:t>
            </a:r>
            <a:r>
              <a:rPr lang="en-US" sz="2800" dirty="0">
                <a:solidFill>
                  <a:srgbClr val="F40600"/>
                </a:solidFill>
              </a:rPr>
              <a:t>Red    </a:t>
            </a:r>
            <a:r>
              <a:rPr lang="en-US" sz="2800" dirty="0"/>
              <a:t> </a:t>
            </a:r>
            <a:r>
              <a:rPr lang="en-US" sz="2800" dirty="0">
                <a:solidFill>
                  <a:srgbClr val="EC4F00"/>
                </a:solidFill>
              </a:rPr>
              <a:t>Orange</a:t>
            </a:r>
            <a:r>
              <a:rPr lang="en-US" sz="2800" dirty="0"/>
              <a:t>    </a:t>
            </a:r>
            <a:r>
              <a:rPr lang="en-US" sz="2800" dirty="0">
                <a:solidFill>
                  <a:srgbClr val="FFFF03"/>
                </a:solidFill>
              </a:rPr>
              <a:t>Yellow</a:t>
            </a:r>
            <a:r>
              <a:rPr lang="en-US" sz="2800" dirty="0"/>
              <a:t>    </a:t>
            </a:r>
            <a:r>
              <a:rPr lang="en-US" sz="2800" dirty="0">
                <a:solidFill>
                  <a:srgbClr val="33A22A"/>
                </a:solidFill>
              </a:rPr>
              <a:t>Green </a:t>
            </a:r>
            <a:r>
              <a:rPr lang="en-US" sz="2800" dirty="0"/>
              <a:t>    </a:t>
            </a:r>
            <a:r>
              <a:rPr lang="en-US" sz="2800" dirty="0">
                <a:solidFill>
                  <a:srgbClr val="8DAAE3"/>
                </a:solidFill>
              </a:rPr>
              <a:t>Blue</a:t>
            </a:r>
            <a:r>
              <a:rPr lang="en-US" sz="2800" dirty="0">
                <a:solidFill>
                  <a:srgbClr val="1F4081"/>
                </a:solidFill>
              </a:rPr>
              <a:t> </a:t>
            </a:r>
            <a:r>
              <a:rPr lang="en-US" sz="2800" dirty="0"/>
              <a:t>   </a:t>
            </a:r>
            <a:r>
              <a:rPr lang="en-US" sz="2800" dirty="0">
                <a:solidFill>
                  <a:srgbClr val="1D1884"/>
                </a:solidFill>
              </a:rPr>
              <a:t>Indigo </a:t>
            </a:r>
            <a:r>
              <a:rPr lang="en-US" sz="2800" dirty="0"/>
              <a:t>   </a:t>
            </a:r>
            <a:r>
              <a:rPr lang="en-US" sz="2800" dirty="0">
                <a:solidFill>
                  <a:srgbClr val="8A2A7C"/>
                </a:solidFill>
              </a:rPr>
              <a:t>Violet</a:t>
            </a:r>
            <a:endParaRPr lang="en-US" sz="2800" dirty="0"/>
          </a:p>
          <a:p>
            <a:pPr lvl="4">
              <a:lnSpc>
                <a:spcPct val="90000"/>
              </a:lnSpc>
              <a:buFontTx/>
              <a:buNone/>
            </a:pPr>
            <a:endParaRPr lang="en-US" sz="2000" dirty="0"/>
          </a:p>
          <a:p>
            <a:pPr>
              <a:lnSpc>
                <a:spcPct val="90000"/>
              </a:lnSpc>
            </a:pPr>
            <a:r>
              <a:rPr lang="en-US" sz="3200" dirty="0"/>
              <a:t>Hue determines color</a:t>
            </a:r>
          </a:p>
          <a:p>
            <a:pPr lvl="1">
              <a:lnSpc>
                <a:spcPct val="90000"/>
              </a:lnSpc>
            </a:pPr>
            <a:r>
              <a:rPr lang="en-US" sz="2800" dirty="0"/>
              <a:t>Depends on length of the distance from one peak to the next on the wave</a:t>
            </a:r>
          </a:p>
          <a:p>
            <a:pPr>
              <a:lnSpc>
                <a:spcPct val="90000"/>
              </a:lnSpc>
            </a:pPr>
            <a:r>
              <a:rPr lang="en-US" sz="3200" dirty="0"/>
              <a:t>Intensity determines brightness</a:t>
            </a:r>
          </a:p>
          <a:p>
            <a:pPr lvl="1">
              <a:lnSpc>
                <a:spcPct val="90000"/>
              </a:lnSpc>
            </a:pPr>
            <a:r>
              <a:rPr lang="en-US" sz="2800" dirty="0"/>
              <a:t>Depends on amplitude of the wave</a:t>
            </a:r>
          </a:p>
          <a:p>
            <a:pPr>
              <a:lnSpc>
                <a:spcPct val="90000"/>
              </a:lnSpc>
            </a:pPr>
            <a:r>
              <a:rPr lang="en-US" sz="3200" dirty="0"/>
              <a:t>Transduction</a:t>
            </a:r>
          </a:p>
          <a:p>
            <a:pPr lvl="1">
              <a:lnSpc>
                <a:spcPct val="90000"/>
              </a:lnSpc>
            </a:pPr>
            <a:r>
              <a:rPr lang="en-US" sz="2800" dirty="0"/>
              <a:t>The process where the eye converts electromagnetic energy (light) into nerve impulses</a:t>
            </a:r>
          </a:p>
        </p:txBody>
      </p:sp>
      <p:pic>
        <p:nvPicPr>
          <p:cNvPr id="595972" name="Picture 4" descr="j0076204"/>
          <p:cNvPicPr>
            <a:picLocks noChangeAspect="1" noChangeArrowheads="1" noCrop="1"/>
          </p:cNvPicPr>
          <p:nvPr/>
        </p:nvPicPr>
        <p:blipFill>
          <a:blip r:embed="rId3" cstate="print"/>
          <a:srcRect/>
          <a:stretch>
            <a:fillRect/>
          </a:stretch>
        </p:blipFill>
        <p:spPr bwMode="auto">
          <a:xfrm>
            <a:off x="6410325" y="5203825"/>
            <a:ext cx="2733675" cy="16541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971">
                                            <p:txEl>
                                              <p:charRg st="76" end="9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5971">
                                            <p:txEl>
                                              <p:charRg st="97" end="16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5971">
                                            <p:txEl>
                                              <p:charRg st="169" end="20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971">
                                            <p:txEl>
                                              <p:charRg st="201" end="23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5971">
                                            <p:txEl>
                                              <p:charRg st="234" end="24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5971">
                                            <p:txEl>
                                              <p:charRg st="247" end="3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r>
              <a:rPr lang="en-US"/>
              <a:t>The Eye</a:t>
            </a:r>
          </a:p>
        </p:txBody>
      </p:sp>
      <p:pic>
        <p:nvPicPr>
          <p:cNvPr id="605187" name="Picture 3" descr="Eye"/>
          <p:cNvPicPr>
            <a:picLocks noChangeAspect="1" noChangeArrowheads="1"/>
          </p:cNvPicPr>
          <p:nvPr/>
        </p:nvPicPr>
        <p:blipFill>
          <a:blip r:embed="rId2" cstate="print"/>
          <a:srcRect/>
          <a:stretch>
            <a:fillRect/>
          </a:stretch>
        </p:blipFill>
        <p:spPr bwMode="auto">
          <a:xfrm>
            <a:off x="304800" y="1847088"/>
            <a:ext cx="8610600" cy="4967288"/>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457200" y="381000"/>
            <a:ext cx="8229600" cy="1143000"/>
          </a:xfrm>
        </p:spPr>
        <p:txBody>
          <a:bodyPr/>
          <a:lstStyle/>
          <a:p>
            <a:r>
              <a:rPr lang="en-US" dirty="0"/>
              <a:t>Parts of the Eye</a:t>
            </a:r>
          </a:p>
        </p:txBody>
      </p:sp>
      <p:sp>
        <p:nvSpPr>
          <p:cNvPr id="598019" name="Rectangle 3"/>
          <p:cNvSpPr>
            <a:spLocks noGrp="1" noChangeArrowheads="1"/>
          </p:cNvSpPr>
          <p:nvPr>
            <p:ph idx="1"/>
          </p:nvPr>
        </p:nvSpPr>
        <p:spPr>
          <a:xfrm>
            <a:off x="0" y="1524000"/>
            <a:ext cx="9144000" cy="4572000"/>
          </a:xfrm>
        </p:spPr>
        <p:txBody>
          <a:bodyPr>
            <a:normAutofit lnSpcReduction="10000"/>
          </a:bodyPr>
          <a:lstStyle/>
          <a:p>
            <a:pPr>
              <a:lnSpc>
                <a:spcPct val="90000"/>
              </a:lnSpc>
            </a:pPr>
            <a:r>
              <a:rPr lang="en-US" sz="3200" dirty="0"/>
              <a:t>Cornea</a:t>
            </a:r>
          </a:p>
          <a:p>
            <a:pPr lvl="1">
              <a:lnSpc>
                <a:spcPct val="90000"/>
              </a:lnSpc>
            </a:pPr>
            <a:r>
              <a:rPr lang="en-US" sz="2800" dirty="0"/>
              <a:t>Light is initially focused by this transparent covering over the eye</a:t>
            </a:r>
          </a:p>
          <a:p>
            <a:pPr>
              <a:lnSpc>
                <a:spcPct val="90000"/>
              </a:lnSpc>
            </a:pPr>
            <a:r>
              <a:rPr lang="en-US" sz="3200" dirty="0"/>
              <a:t>Pupil</a:t>
            </a:r>
          </a:p>
          <a:p>
            <a:pPr lvl="1">
              <a:lnSpc>
                <a:spcPct val="90000"/>
              </a:lnSpc>
            </a:pPr>
            <a:r>
              <a:rPr lang="en-US" sz="2800" dirty="0"/>
              <a:t>Light enters the eye through this opening</a:t>
            </a:r>
          </a:p>
          <a:p>
            <a:pPr>
              <a:lnSpc>
                <a:spcPct val="90000"/>
              </a:lnSpc>
            </a:pPr>
            <a:r>
              <a:rPr lang="en-US" sz="3200" dirty="0"/>
              <a:t>Iris</a:t>
            </a:r>
          </a:p>
          <a:p>
            <a:pPr lvl="1">
              <a:lnSpc>
                <a:spcPct val="90000"/>
              </a:lnSpc>
            </a:pPr>
            <a:r>
              <a:rPr lang="en-US" sz="2800" dirty="0"/>
              <a:t>Muscle connected to the pupil that changes its size to let in more or less light</a:t>
            </a:r>
          </a:p>
          <a:p>
            <a:pPr lvl="1">
              <a:lnSpc>
                <a:spcPct val="90000"/>
              </a:lnSpc>
            </a:pPr>
            <a:r>
              <a:rPr lang="en-US" sz="2800" dirty="0"/>
              <a:t>Everyone has a unique iris (thus it is a new security technique being employed by some organizations)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8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8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0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8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457200" y="304800"/>
            <a:ext cx="8229600" cy="1143000"/>
          </a:xfrm>
        </p:spPr>
        <p:txBody>
          <a:bodyPr/>
          <a:lstStyle/>
          <a:p>
            <a:r>
              <a:rPr lang="en-US" dirty="0"/>
              <a:t>Parts of the Eye</a:t>
            </a:r>
          </a:p>
        </p:txBody>
      </p:sp>
      <p:sp>
        <p:nvSpPr>
          <p:cNvPr id="599043" name="Rectangle 3"/>
          <p:cNvSpPr>
            <a:spLocks noGrp="1" noChangeArrowheads="1"/>
          </p:cNvSpPr>
          <p:nvPr>
            <p:ph idx="1"/>
          </p:nvPr>
        </p:nvSpPr>
        <p:spPr>
          <a:xfrm>
            <a:off x="0" y="1447800"/>
            <a:ext cx="9144000" cy="4648200"/>
          </a:xfrm>
        </p:spPr>
        <p:txBody>
          <a:bodyPr>
            <a:normAutofit lnSpcReduction="10000"/>
          </a:bodyPr>
          <a:lstStyle/>
          <a:p>
            <a:pPr>
              <a:lnSpc>
                <a:spcPct val="90000"/>
              </a:lnSpc>
            </a:pPr>
            <a:r>
              <a:rPr lang="en-US" sz="3200" dirty="0"/>
              <a:t>Lens</a:t>
            </a:r>
          </a:p>
          <a:p>
            <a:pPr lvl="1">
              <a:lnSpc>
                <a:spcPct val="90000"/>
              </a:lnSpc>
            </a:pPr>
            <a:r>
              <a:rPr lang="en-US" sz="2800" dirty="0"/>
              <a:t>This flexible disk under the cornea focuses light onto the back of the eye</a:t>
            </a:r>
          </a:p>
          <a:p>
            <a:pPr lvl="1">
              <a:lnSpc>
                <a:spcPct val="90000"/>
              </a:lnSpc>
            </a:pPr>
            <a:r>
              <a:rPr lang="en-US" sz="2800" dirty="0"/>
              <a:t>Accommodation</a:t>
            </a:r>
          </a:p>
          <a:p>
            <a:pPr lvl="2">
              <a:lnSpc>
                <a:spcPct val="90000"/>
              </a:lnSpc>
            </a:pPr>
            <a:r>
              <a:rPr lang="en-US" sz="2400" dirty="0"/>
              <a:t>Flexibility of the lens allows eye muscles to adjust light from objects at various distances away</a:t>
            </a:r>
          </a:p>
          <a:p>
            <a:pPr>
              <a:lnSpc>
                <a:spcPct val="90000"/>
              </a:lnSpc>
            </a:pPr>
            <a:r>
              <a:rPr lang="en-US" sz="3200" dirty="0"/>
              <a:t>Retina</a:t>
            </a:r>
          </a:p>
          <a:p>
            <a:pPr lvl="1">
              <a:lnSpc>
                <a:spcPct val="90000"/>
              </a:lnSpc>
            </a:pPr>
            <a:r>
              <a:rPr lang="en-US" sz="2800" dirty="0"/>
              <a:t>Light reflected from the lens is received by this sheet of tissue at the back of the eye</a:t>
            </a:r>
          </a:p>
          <a:p>
            <a:pPr lvl="1">
              <a:lnSpc>
                <a:spcPct val="90000"/>
              </a:lnSpc>
            </a:pPr>
            <a:r>
              <a:rPr lang="en-US" sz="2800" dirty="0"/>
              <a:t>Contains the receptors that convert light to nerve impulses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90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90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9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en-US"/>
              <a:t>How we see color: </a:t>
            </a:r>
            <a:r>
              <a:rPr lang="en-US">
                <a:solidFill>
                  <a:srgbClr val="DF1545"/>
                </a:solidFill>
              </a:rPr>
              <a:t>Cones</a:t>
            </a:r>
          </a:p>
        </p:txBody>
      </p:sp>
      <p:sp>
        <p:nvSpPr>
          <p:cNvPr id="600067" name="Rectangle 3"/>
          <p:cNvSpPr>
            <a:spLocks noGrp="1" noChangeArrowheads="1"/>
          </p:cNvSpPr>
          <p:nvPr>
            <p:ph idx="1"/>
          </p:nvPr>
        </p:nvSpPr>
        <p:spPr/>
        <p:txBody>
          <a:bodyPr/>
          <a:lstStyle/>
          <a:p>
            <a:r>
              <a:rPr lang="en-US" dirty="0"/>
              <a:t>Retinal cells that respond to particular wavelengths of light, allowing us to see color</a:t>
            </a:r>
          </a:p>
          <a:p>
            <a:pPr lvl="1"/>
            <a:r>
              <a:rPr lang="en-US" dirty="0"/>
              <a:t>Most of our cones are located on the fovea, which gives us the sharpest resolution of visual stimuli</a:t>
            </a:r>
          </a:p>
          <a:p>
            <a:pPr lvl="1"/>
            <a:r>
              <a:rPr lang="en-US" dirty="0"/>
              <a:t>3 types of cones, each sensitive to different light frequencies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0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66800"/>
            <a:ext cx="8077200" cy="5638800"/>
          </a:xfrm>
          <a:prstGeom prst="rect">
            <a:avLst/>
          </a:prstGeom>
        </p:spPr>
      </p:pic>
    </p:spTree>
    <p:extLst>
      <p:ext uri="{BB962C8B-B14F-4D97-AF65-F5344CB8AC3E}">
        <p14:creationId xmlns:p14="http://schemas.microsoft.com/office/powerpoint/2010/main" val="401204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2" name="Rectangle 4"/>
          <p:cNvSpPr>
            <a:spLocks noGrp="1" noChangeArrowheads="1"/>
          </p:cNvSpPr>
          <p:nvPr>
            <p:ph type="title"/>
          </p:nvPr>
        </p:nvSpPr>
        <p:spPr/>
        <p:txBody>
          <a:bodyPr/>
          <a:lstStyle/>
          <a:p>
            <a:r>
              <a:rPr lang="en-US"/>
              <a:t>How we see in the dark: </a:t>
            </a:r>
            <a:r>
              <a:rPr lang="en-US">
                <a:solidFill>
                  <a:srgbClr val="DF1545"/>
                </a:solidFill>
              </a:rPr>
              <a:t>Rods</a:t>
            </a:r>
          </a:p>
        </p:txBody>
      </p:sp>
      <p:sp>
        <p:nvSpPr>
          <p:cNvPr id="601093" name="Rectangle 5"/>
          <p:cNvSpPr>
            <a:spLocks noGrp="1" noChangeArrowheads="1"/>
          </p:cNvSpPr>
          <p:nvPr>
            <p:ph idx="1"/>
          </p:nvPr>
        </p:nvSpPr>
        <p:spPr/>
        <p:txBody>
          <a:bodyPr>
            <a:normAutofit fontScale="92500"/>
          </a:bodyPr>
          <a:lstStyle/>
          <a:p>
            <a:r>
              <a:rPr lang="en-US" sz="3200" dirty="0"/>
              <a:t>Retinal cells that are very sensitive to light but only register shades of gray (i.e., no color)</a:t>
            </a:r>
          </a:p>
          <a:p>
            <a:r>
              <a:rPr lang="en-US" sz="3200" dirty="0"/>
              <a:t>Rods are located everywhere in the retina except in the fovea</a:t>
            </a:r>
          </a:p>
          <a:p>
            <a:pPr lvl="1"/>
            <a:r>
              <a:rPr lang="en-US" sz="2800" dirty="0"/>
              <a:t>Rods allow us to see at night without strong light – this is why we see less color at night</a:t>
            </a:r>
          </a:p>
          <a:p>
            <a:pPr lvl="2"/>
            <a:r>
              <a:rPr lang="en-US" sz="2400" dirty="0"/>
              <a:t>Because of where the rods are on the retina, we see best at night without light in the periphery of our vision</a:t>
            </a:r>
          </a:p>
          <a:p>
            <a:r>
              <a:rPr lang="en-US" sz="3200" dirty="0"/>
              <a:t>Dark adaptation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10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10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10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10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10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1026"/>
          <p:cNvSpPr>
            <a:spLocks noGrp="1" noChangeArrowheads="1"/>
          </p:cNvSpPr>
          <p:nvPr>
            <p:ph type="title"/>
          </p:nvPr>
        </p:nvSpPr>
        <p:spPr>
          <a:xfrm>
            <a:off x="457200" y="381000"/>
            <a:ext cx="8305800" cy="1143000"/>
          </a:xfrm>
        </p:spPr>
        <p:txBody>
          <a:bodyPr/>
          <a:lstStyle/>
          <a:p>
            <a:r>
              <a:rPr lang="en-US" dirty="0"/>
              <a:t>Rods &amp; Cones</a:t>
            </a:r>
          </a:p>
        </p:txBody>
      </p:sp>
      <p:pic>
        <p:nvPicPr>
          <p:cNvPr id="638979" name="Picture 1027" descr="rods and cones"/>
          <p:cNvPicPr>
            <a:picLocks noChangeAspect="1" noChangeArrowheads="1"/>
          </p:cNvPicPr>
          <p:nvPr/>
        </p:nvPicPr>
        <p:blipFill>
          <a:blip r:embed="rId3" cstate="print"/>
          <a:srcRect/>
          <a:stretch>
            <a:fillRect/>
          </a:stretch>
        </p:blipFill>
        <p:spPr bwMode="auto">
          <a:xfrm>
            <a:off x="838200" y="1638300"/>
            <a:ext cx="7477125" cy="52197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40" name="Rectangle 4"/>
          <p:cNvSpPr>
            <a:spLocks noGrp="1" noChangeArrowheads="1"/>
          </p:cNvSpPr>
          <p:nvPr>
            <p:ph type="title"/>
          </p:nvPr>
        </p:nvSpPr>
        <p:spPr/>
        <p:txBody>
          <a:bodyPr/>
          <a:lstStyle/>
          <a:p>
            <a:r>
              <a:rPr lang="en-US"/>
              <a:t>Optic Nerve</a:t>
            </a:r>
          </a:p>
        </p:txBody>
      </p:sp>
      <p:sp>
        <p:nvSpPr>
          <p:cNvPr id="603141" name="Rectangle 5"/>
          <p:cNvSpPr>
            <a:spLocks noGrp="1" noChangeArrowheads="1"/>
          </p:cNvSpPr>
          <p:nvPr>
            <p:ph idx="1"/>
          </p:nvPr>
        </p:nvSpPr>
        <p:spPr/>
        <p:txBody>
          <a:bodyPr>
            <a:normAutofit fontScale="92500"/>
          </a:bodyPr>
          <a:lstStyle/>
          <a:p>
            <a:pPr>
              <a:lnSpc>
                <a:spcPct val="90000"/>
              </a:lnSpc>
            </a:pPr>
            <a:r>
              <a:rPr lang="en-US" sz="3200" dirty="0"/>
              <a:t>From the receptor cells in the retina, the converted impulse from light is directed to the optic nerve</a:t>
            </a:r>
          </a:p>
          <a:p>
            <a:pPr lvl="1">
              <a:lnSpc>
                <a:spcPct val="90000"/>
              </a:lnSpc>
            </a:pPr>
            <a:r>
              <a:rPr lang="en-US" sz="2800" dirty="0"/>
              <a:t>This is the large bundle of nerve fibers that carry impulses from the retina to the brain</a:t>
            </a:r>
          </a:p>
          <a:p>
            <a:pPr lvl="1">
              <a:lnSpc>
                <a:spcPct val="90000"/>
              </a:lnSpc>
            </a:pPr>
            <a:r>
              <a:rPr lang="en-US" sz="2800" dirty="0"/>
              <a:t>It sits on the retina but contains no cones or rods, so this is where you experience a ‘blind spot’</a:t>
            </a:r>
          </a:p>
          <a:p>
            <a:pPr lvl="2">
              <a:lnSpc>
                <a:spcPct val="90000"/>
              </a:lnSpc>
            </a:pPr>
            <a:r>
              <a:rPr lang="en-US" sz="2400" dirty="0"/>
              <a:t>We aren’t aware that we have a blind spot because our brain completes patterns that fall across our blind spot and because our eyes are constantly moving (‘filling’ it in)</a:t>
            </a:r>
          </a:p>
          <a:p>
            <a:pPr lvl="2">
              <a:lnSpc>
                <a:spcPct val="90000"/>
              </a:lnSpc>
            </a:pPr>
            <a:r>
              <a:rPr lang="en-US" sz="2400" dirty="0" err="1"/>
              <a:t>Pg</a:t>
            </a:r>
            <a:r>
              <a:rPr lang="en-US" sz="2400" dirty="0"/>
              <a:t> 149 in book - an activity to demonstrate this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3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3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3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31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31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0" y="609600"/>
            <a:ext cx="9144000" cy="831850"/>
          </a:xfrm>
        </p:spPr>
        <p:txBody>
          <a:bodyPr/>
          <a:lstStyle/>
          <a:p>
            <a:r>
              <a:rPr lang="en-US"/>
              <a:t>Processing of Visual Information</a:t>
            </a:r>
          </a:p>
        </p:txBody>
      </p:sp>
      <p:sp>
        <p:nvSpPr>
          <p:cNvPr id="604163" name="Rectangle 3"/>
          <p:cNvSpPr>
            <a:spLocks noGrp="1" noChangeArrowheads="1"/>
          </p:cNvSpPr>
          <p:nvPr>
            <p:ph idx="1"/>
          </p:nvPr>
        </p:nvSpPr>
        <p:spPr/>
        <p:txBody>
          <a:bodyPr/>
          <a:lstStyle/>
          <a:p>
            <a:r>
              <a:rPr lang="en-US" dirty="0"/>
              <a:t>Retina</a:t>
            </a:r>
          </a:p>
          <a:p>
            <a:pPr lvl="1"/>
            <a:r>
              <a:rPr lang="en-US" sz="3000" dirty="0"/>
              <a:t>Processes electrical impulses, starts to encode and analyze sensory information (at the most basic level)</a:t>
            </a:r>
          </a:p>
          <a:p>
            <a:r>
              <a:rPr lang="en-US" dirty="0"/>
              <a:t>Optic Nerve</a:t>
            </a:r>
          </a:p>
          <a:p>
            <a:pPr lvl="1"/>
            <a:r>
              <a:rPr lang="en-US" sz="3000" dirty="0"/>
              <a:t>Neurons pick up the messages from retina, transmit to the thalamus, then on to the visual cortex, then on to more specified areas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533400" y="457200"/>
            <a:ext cx="7772400" cy="831850"/>
          </a:xfrm>
        </p:spPr>
        <p:txBody>
          <a:bodyPr/>
          <a:lstStyle/>
          <a:p>
            <a:r>
              <a:rPr lang="en-US"/>
              <a:t>How we see color…</a:t>
            </a:r>
          </a:p>
        </p:txBody>
      </p:sp>
      <p:sp>
        <p:nvSpPr>
          <p:cNvPr id="570371" name="Rectangle 3"/>
          <p:cNvSpPr>
            <a:spLocks noGrp="1" noChangeArrowheads="1"/>
          </p:cNvSpPr>
          <p:nvPr>
            <p:ph type="body" sz="half" idx="1"/>
          </p:nvPr>
        </p:nvSpPr>
        <p:spPr>
          <a:xfrm>
            <a:off x="228600" y="1295400"/>
            <a:ext cx="8534400" cy="5105400"/>
          </a:xfrm>
        </p:spPr>
        <p:txBody>
          <a:bodyPr/>
          <a:lstStyle/>
          <a:p>
            <a:r>
              <a:rPr lang="en-US" sz="3200"/>
              <a:t>Trichromatic theory</a:t>
            </a:r>
          </a:p>
          <a:p>
            <a:pPr lvl="1"/>
            <a:r>
              <a:rPr lang="en-US" sz="2800"/>
              <a:t>3 types of sensors</a:t>
            </a:r>
          </a:p>
          <a:p>
            <a:pPr lvl="2"/>
            <a:r>
              <a:rPr lang="en-US" sz="2400"/>
              <a:t>Red, blue &amp; green receptors</a:t>
            </a:r>
          </a:p>
        </p:txBody>
      </p:sp>
      <p:pic>
        <p:nvPicPr>
          <p:cNvPr id="570372" name="Picture 4" descr="j0076153"/>
          <p:cNvPicPr>
            <a:picLocks noGrp="1" noChangeAspect="1" noChangeArrowheads="1" noCrop="1"/>
          </p:cNvPicPr>
          <p:nvPr>
            <p:ph sz="half" idx="2"/>
          </p:nvPr>
        </p:nvPicPr>
        <p:blipFill>
          <a:blip r:embed="rId3" cstate="print"/>
          <a:stretch>
            <a:fillRect/>
          </a:stretch>
        </p:blipFill>
        <p:spPr>
          <a:xfrm>
            <a:off x="6636543" y="3286125"/>
            <a:ext cx="290513" cy="1047750"/>
          </a:xfrm>
          <a:noFill/>
          <a:ln/>
        </p:spPr>
      </p:pic>
      <p:pic>
        <p:nvPicPr>
          <p:cNvPr id="570374" name="Picture 6" descr="color wheel"/>
          <p:cNvPicPr>
            <a:picLocks noChangeAspect="1" noChangeArrowheads="1"/>
          </p:cNvPicPr>
          <p:nvPr/>
        </p:nvPicPr>
        <p:blipFill>
          <a:blip r:embed="rId4" cstate="print"/>
          <a:srcRect/>
          <a:stretch>
            <a:fillRect/>
          </a:stretch>
        </p:blipFill>
        <p:spPr bwMode="auto">
          <a:xfrm>
            <a:off x="6400800" y="1219200"/>
            <a:ext cx="2438400" cy="24384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0371">
                                            <p:txEl>
                                              <p:pRg st="1" end="1"/>
                                            </p:txEl>
                                          </p:spTgt>
                                        </p:tgtEl>
                                        <p:attrNameLst>
                                          <p:attrName>style.visibility</p:attrName>
                                        </p:attrNameLst>
                                      </p:cBhvr>
                                      <p:to>
                                        <p:strVal val="visible"/>
                                      </p:to>
                                    </p:set>
                                    <p:animEffect transition="in" filter="blinds(horizontal)">
                                      <p:cBhvr>
                                        <p:cTn id="7" dur="500"/>
                                        <p:tgtEl>
                                          <p:spTgt spid="570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0371">
                                            <p:txEl>
                                              <p:pRg st="2" end="2"/>
                                            </p:txEl>
                                          </p:spTgt>
                                        </p:tgtEl>
                                        <p:attrNameLst>
                                          <p:attrName>style.visibility</p:attrName>
                                        </p:attrNameLst>
                                      </p:cBhvr>
                                      <p:to>
                                        <p:strVal val="visible"/>
                                      </p:to>
                                    </p:set>
                                    <p:animEffect transition="in" filter="blinds(horizontal)">
                                      <p:cBhvr>
                                        <p:cTn id="12" dur="500"/>
                                        <p:tgtEl>
                                          <p:spTgt spid="570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498" name="Picture 2" descr="FEL4-7"/>
          <p:cNvPicPr>
            <a:picLocks noChangeAspect="1" noChangeArrowheads="1"/>
          </p:cNvPicPr>
          <p:nvPr/>
        </p:nvPicPr>
        <p:blipFill>
          <a:blip r:embed="rId2" cstate="print"/>
          <a:srcRect/>
          <a:stretch>
            <a:fillRect/>
          </a:stretch>
        </p:blipFill>
        <p:spPr bwMode="auto">
          <a:xfrm>
            <a:off x="685800" y="1066800"/>
            <a:ext cx="7848600" cy="43608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9458" name="Rectangle 1026"/>
          <p:cNvSpPr>
            <a:spLocks noGrp="1" noChangeArrowheads="1"/>
          </p:cNvSpPr>
          <p:nvPr>
            <p:ph type="title"/>
          </p:nvPr>
        </p:nvSpPr>
        <p:spPr>
          <a:xfrm>
            <a:off x="533400" y="457200"/>
            <a:ext cx="7772400" cy="831850"/>
          </a:xfrm>
        </p:spPr>
        <p:txBody>
          <a:bodyPr/>
          <a:lstStyle/>
          <a:p>
            <a:r>
              <a:rPr lang="en-US"/>
              <a:t>How we see color…</a:t>
            </a:r>
          </a:p>
        </p:txBody>
      </p:sp>
      <p:sp>
        <p:nvSpPr>
          <p:cNvPr id="659459" name="Rectangle 1027"/>
          <p:cNvSpPr>
            <a:spLocks noGrp="1" noChangeArrowheads="1"/>
          </p:cNvSpPr>
          <p:nvPr>
            <p:ph type="body" sz="half" idx="1"/>
          </p:nvPr>
        </p:nvSpPr>
        <p:spPr>
          <a:xfrm>
            <a:off x="228600" y="1295400"/>
            <a:ext cx="8534400" cy="5105400"/>
          </a:xfrm>
        </p:spPr>
        <p:txBody>
          <a:bodyPr/>
          <a:lstStyle/>
          <a:p>
            <a:r>
              <a:rPr lang="en-US" sz="3200" dirty="0"/>
              <a:t>Trichromatic theory</a:t>
            </a:r>
          </a:p>
          <a:p>
            <a:pPr lvl="1"/>
            <a:r>
              <a:rPr lang="en-US" sz="2800" dirty="0"/>
              <a:t>3 types of sensors</a:t>
            </a:r>
          </a:p>
          <a:p>
            <a:pPr lvl="2"/>
            <a:r>
              <a:rPr lang="en-US" sz="2400" dirty="0"/>
              <a:t>Red, blue &amp; green receptors</a:t>
            </a:r>
          </a:p>
          <a:p>
            <a:r>
              <a:rPr lang="en-US" sz="3200" dirty="0"/>
              <a:t>Opponent-process theory</a:t>
            </a:r>
          </a:p>
          <a:p>
            <a:pPr lvl="1"/>
            <a:r>
              <a:rPr lang="en-US" sz="2800" dirty="0"/>
              <a:t>Receptors </a:t>
            </a:r>
            <a:r>
              <a:rPr lang="en-US" sz="2800" dirty="0" smtClean="0"/>
              <a:t>in brain respond </a:t>
            </a:r>
            <a:r>
              <a:rPr lang="en-US" sz="2800" dirty="0"/>
              <a:t>to pairs of colors</a:t>
            </a:r>
          </a:p>
          <a:p>
            <a:pPr lvl="2"/>
            <a:r>
              <a:rPr lang="en-US" sz="2400" dirty="0"/>
              <a:t>White-black / red-green / yellow-blue</a:t>
            </a:r>
          </a:p>
          <a:p>
            <a:pPr lvl="3"/>
            <a:endParaRPr lang="en-US" sz="2000" dirty="0"/>
          </a:p>
          <a:p>
            <a:r>
              <a:rPr lang="en-US" sz="3200" dirty="0"/>
              <a:t>Which is correct?</a:t>
            </a:r>
          </a:p>
          <a:p>
            <a:pPr lvl="1"/>
            <a:r>
              <a:rPr lang="en-US" sz="2800" dirty="0"/>
              <a:t>Both! </a:t>
            </a:r>
          </a:p>
        </p:txBody>
      </p:sp>
      <p:pic>
        <p:nvPicPr>
          <p:cNvPr id="659461" name="Picture 1029" descr="color wheel"/>
          <p:cNvPicPr>
            <a:picLocks noChangeAspect="1" noChangeArrowheads="1"/>
          </p:cNvPicPr>
          <p:nvPr/>
        </p:nvPicPr>
        <p:blipFill>
          <a:blip r:embed="rId3" cstate="print"/>
          <a:srcRect/>
          <a:stretch>
            <a:fillRect/>
          </a:stretch>
        </p:blipFill>
        <p:spPr bwMode="auto">
          <a:xfrm>
            <a:off x="6400800" y="1219200"/>
            <a:ext cx="2438400" cy="2438400"/>
          </a:xfrm>
          <a:prstGeom prst="rect">
            <a:avLst/>
          </a:prstGeom>
          <a:noFill/>
        </p:spPr>
      </p:pic>
      <p:sp>
        <p:nvSpPr>
          <p:cNvPr id="2" name="Content Placeholder 1"/>
          <p:cNvSpPr>
            <a:spLocks noGrp="1"/>
          </p:cNvSpPr>
          <p:nvPr>
            <p:ph sz="half" idx="2"/>
          </p:nvPr>
        </p:nvSpPr>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94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533400" y="609600"/>
            <a:ext cx="7772400" cy="838200"/>
          </a:xfrm>
        </p:spPr>
        <p:txBody>
          <a:bodyPr/>
          <a:lstStyle/>
          <a:p>
            <a:r>
              <a:rPr lang="en-US"/>
              <a:t>Gestalt Principles of Vision</a:t>
            </a:r>
          </a:p>
        </p:txBody>
      </p:sp>
      <p:sp>
        <p:nvSpPr>
          <p:cNvPr id="572419" name="Rectangle 3"/>
          <p:cNvSpPr>
            <a:spLocks noGrp="1" noChangeArrowheads="1"/>
          </p:cNvSpPr>
          <p:nvPr>
            <p:ph type="body" sz="half" idx="1"/>
          </p:nvPr>
        </p:nvSpPr>
        <p:spPr>
          <a:xfrm>
            <a:off x="228600" y="1447800"/>
            <a:ext cx="8534400" cy="4953000"/>
          </a:xfrm>
        </p:spPr>
        <p:txBody>
          <a:bodyPr/>
          <a:lstStyle/>
          <a:p>
            <a:r>
              <a:rPr lang="en-US" sz="3200" dirty="0"/>
              <a:t>Figure-ground</a:t>
            </a:r>
          </a:p>
          <a:p>
            <a:pPr lvl="1"/>
            <a:r>
              <a:rPr lang="en-US" sz="2800" dirty="0"/>
              <a:t>We recognize figures (objects) by distinguishing them from the background</a:t>
            </a:r>
          </a:p>
          <a:p>
            <a:r>
              <a:rPr lang="en-US" sz="3200" dirty="0"/>
              <a:t>Proximity</a:t>
            </a:r>
          </a:p>
          <a:p>
            <a:pPr lvl="1"/>
            <a:r>
              <a:rPr lang="en-US" sz="2800" dirty="0"/>
              <a:t>Marks that are near one another tend to be grouped together</a:t>
            </a:r>
            <a:endParaRPr lang="en-US" sz="2600" dirty="0"/>
          </a:p>
        </p:txBody>
      </p:sp>
      <p:pic>
        <p:nvPicPr>
          <p:cNvPr id="572422" name="Picture 6" descr="figure-ground vase"/>
          <p:cNvPicPr>
            <a:picLocks noChangeAspect="1" noChangeArrowheads="1"/>
          </p:cNvPicPr>
          <p:nvPr/>
        </p:nvPicPr>
        <p:blipFill>
          <a:blip r:embed="rId3" cstate="print"/>
          <a:srcRect/>
          <a:stretch>
            <a:fillRect/>
          </a:stretch>
        </p:blipFill>
        <p:spPr bwMode="auto">
          <a:xfrm>
            <a:off x="381000" y="4495800"/>
            <a:ext cx="2514600" cy="2066925"/>
          </a:xfrm>
          <a:prstGeom prst="rect">
            <a:avLst/>
          </a:prstGeom>
          <a:noFill/>
        </p:spPr>
      </p:pic>
      <p:pic>
        <p:nvPicPr>
          <p:cNvPr id="572424" name="Picture 8" descr="gestalt - proximity"/>
          <p:cNvPicPr>
            <a:picLocks noChangeAspect="1" noChangeArrowheads="1"/>
          </p:cNvPicPr>
          <p:nvPr/>
        </p:nvPicPr>
        <p:blipFill>
          <a:blip r:embed="rId4" cstate="print"/>
          <a:srcRect/>
          <a:stretch>
            <a:fillRect/>
          </a:stretch>
        </p:blipFill>
        <p:spPr bwMode="auto">
          <a:xfrm>
            <a:off x="3733800" y="4495800"/>
            <a:ext cx="2868613" cy="20923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2419">
                                            <p:txEl>
                                              <p:pRg st="1" end="1"/>
                                            </p:txEl>
                                          </p:spTgt>
                                        </p:tgtEl>
                                        <p:attrNameLst>
                                          <p:attrName>style.visibility</p:attrName>
                                        </p:attrNameLst>
                                      </p:cBhvr>
                                      <p:to>
                                        <p:strVal val="visible"/>
                                      </p:to>
                                    </p:set>
                                    <p:anim calcmode="lin" valueType="num">
                                      <p:cBhvr additive="base">
                                        <p:cTn id="7" dur="500" fill="hold"/>
                                        <p:tgtEl>
                                          <p:spTgt spid="5724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2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2422"/>
                                        </p:tgtEl>
                                        <p:attrNameLst>
                                          <p:attrName>style.visibility</p:attrName>
                                        </p:attrNameLst>
                                      </p:cBhvr>
                                      <p:to>
                                        <p:strVal val="visible"/>
                                      </p:to>
                                    </p:set>
                                    <p:anim calcmode="lin" valueType="num">
                                      <p:cBhvr additive="base">
                                        <p:cTn id="13" dur="500" fill="hold"/>
                                        <p:tgtEl>
                                          <p:spTgt spid="572422"/>
                                        </p:tgtEl>
                                        <p:attrNameLst>
                                          <p:attrName>ppt_x</p:attrName>
                                        </p:attrNameLst>
                                      </p:cBhvr>
                                      <p:tavLst>
                                        <p:tav tm="0">
                                          <p:val>
                                            <p:strVal val="#ppt_x"/>
                                          </p:val>
                                        </p:tav>
                                        <p:tav tm="100000">
                                          <p:val>
                                            <p:strVal val="#ppt_x"/>
                                          </p:val>
                                        </p:tav>
                                      </p:tavLst>
                                    </p:anim>
                                    <p:anim calcmode="lin" valueType="num">
                                      <p:cBhvr additive="base">
                                        <p:cTn id="14" dur="500" fill="hold"/>
                                        <p:tgtEl>
                                          <p:spTgt spid="5724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2419">
                                            <p:txEl>
                                              <p:pRg st="2" end="2"/>
                                            </p:txEl>
                                          </p:spTgt>
                                        </p:tgtEl>
                                        <p:attrNameLst>
                                          <p:attrName>style.visibility</p:attrName>
                                        </p:attrNameLst>
                                      </p:cBhvr>
                                      <p:to>
                                        <p:strVal val="visible"/>
                                      </p:to>
                                    </p:set>
                                    <p:anim calcmode="lin" valueType="num">
                                      <p:cBhvr additive="base">
                                        <p:cTn id="19" dur="500" fill="hold"/>
                                        <p:tgtEl>
                                          <p:spTgt spid="572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2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572419">
                                            <p:txEl>
                                              <p:pRg st="3" end="3"/>
                                            </p:txEl>
                                          </p:spTgt>
                                        </p:tgtEl>
                                        <p:attrNameLst>
                                          <p:attrName>style.visibility</p:attrName>
                                        </p:attrNameLst>
                                      </p:cBhvr>
                                      <p:to>
                                        <p:strVal val="visible"/>
                                      </p:to>
                                    </p:set>
                                    <p:animEffect transition="in" filter="diamond(in)">
                                      <p:cBhvr>
                                        <p:cTn id="25" dur="2000"/>
                                        <p:tgtEl>
                                          <p:spTgt spid="5724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72424"/>
                                        </p:tgtEl>
                                        <p:attrNameLst>
                                          <p:attrName>style.visibility</p:attrName>
                                        </p:attrNameLst>
                                      </p:cBhvr>
                                      <p:to>
                                        <p:strVal val="visible"/>
                                      </p:to>
                                    </p:set>
                                    <p:anim calcmode="lin" valueType="num">
                                      <p:cBhvr additive="base">
                                        <p:cTn id="30" dur="500" fill="hold"/>
                                        <p:tgtEl>
                                          <p:spTgt spid="572424"/>
                                        </p:tgtEl>
                                        <p:attrNameLst>
                                          <p:attrName>ppt_x</p:attrName>
                                        </p:attrNameLst>
                                      </p:cBhvr>
                                      <p:tavLst>
                                        <p:tav tm="0">
                                          <p:val>
                                            <p:strVal val="#ppt_x"/>
                                          </p:val>
                                        </p:tav>
                                        <p:tav tm="100000">
                                          <p:val>
                                            <p:strVal val="#ppt_x"/>
                                          </p:val>
                                        </p:tav>
                                      </p:tavLst>
                                    </p:anim>
                                    <p:anim calcmode="lin" valueType="num">
                                      <p:cBhvr additive="base">
                                        <p:cTn id="31" dur="500" fill="hold"/>
                                        <p:tgtEl>
                                          <p:spTgt spid="572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a:t>Gestalt Principles of Vision</a:t>
            </a:r>
          </a:p>
        </p:txBody>
      </p:sp>
      <p:sp>
        <p:nvSpPr>
          <p:cNvPr id="637955" name="Rectangle 3"/>
          <p:cNvSpPr>
            <a:spLocks noGrp="1" noChangeArrowheads="1"/>
          </p:cNvSpPr>
          <p:nvPr>
            <p:ph idx="1"/>
          </p:nvPr>
        </p:nvSpPr>
        <p:spPr>
          <a:xfrm>
            <a:off x="228600" y="1670050"/>
            <a:ext cx="4724400" cy="4572000"/>
          </a:xfrm>
        </p:spPr>
        <p:txBody>
          <a:bodyPr/>
          <a:lstStyle/>
          <a:p>
            <a:r>
              <a:rPr lang="en-US" dirty="0"/>
              <a:t>Closure</a:t>
            </a:r>
          </a:p>
          <a:p>
            <a:pPr lvl="1"/>
            <a:r>
              <a:rPr lang="en-US" dirty="0"/>
              <a:t>We tend to fill in gaps in a figure</a:t>
            </a:r>
          </a:p>
          <a:p>
            <a:r>
              <a:rPr lang="en-US" dirty="0"/>
              <a:t>Similarity</a:t>
            </a:r>
          </a:p>
          <a:p>
            <a:pPr lvl="1"/>
            <a:r>
              <a:rPr lang="en-US" dirty="0"/>
              <a:t>Marks that look alike tend to be grouped together</a:t>
            </a:r>
          </a:p>
        </p:txBody>
      </p:sp>
      <p:pic>
        <p:nvPicPr>
          <p:cNvPr id="637956" name="Picture 4" descr="gestalt - closure"/>
          <p:cNvPicPr>
            <a:picLocks noChangeAspect="1" noChangeArrowheads="1"/>
          </p:cNvPicPr>
          <p:nvPr/>
        </p:nvPicPr>
        <p:blipFill>
          <a:blip r:embed="rId3" cstate="print"/>
          <a:srcRect/>
          <a:stretch>
            <a:fillRect/>
          </a:stretch>
        </p:blipFill>
        <p:spPr bwMode="auto">
          <a:xfrm>
            <a:off x="5181600" y="3124200"/>
            <a:ext cx="2914650" cy="3276600"/>
          </a:xfrm>
          <a:prstGeom prst="rect">
            <a:avLst/>
          </a:prstGeom>
          <a:noFill/>
        </p:spPr>
      </p:pic>
      <p:pic>
        <p:nvPicPr>
          <p:cNvPr id="637957" name="Picture 5" descr="gestalt - similarity"/>
          <p:cNvPicPr>
            <a:picLocks noChangeAspect="1" noChangeArrowheads="1"/>
          </p:cNvPicPr>
          <p:nvPr/>
        </p:nvPicPr>
        <p:blipFill>
          <a:blip r:embed="rId4" cstate="print"/>
          <a:srcRect/>
          <a:stretch>
            <a:fillRect/>
          </a:stretch>
        </p:blipFill>
        <p:spPr bwMode="auto">
          <a:xfrm>
            <a:off x="1676400" y="4343400"/>
            <a:ext cx="2286000" cy="18986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7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37956"/>
                                        </p:tgtEl>
                                        <p:attrNameLst>
                                          <p:attrName>style.visibility</p:attrName>
                                        </p:attrNameLst>
                                      </p:cBhvr>
                                      <p:to>
                                        <p:strVal val="visible"/>
                                      </p:to>
                                    </p:set>
                                    <p:anim calcmode="lin" valueType="num">
                                      <p:cBhvr additive="base">
                                        <p:cTn id="15" dur="500" fill="hold"/>
                                        <p:tgtEl>
                                          <p:spTgt spid="637956"/>
                                        </p:tgtEl>
                                        <p:attrNameLst>
                                          <p:attrName>ppt_x</p:attrName>
                                        </p:attrNameLst>
                                      </p:cBhvr>
                                      <p:tavLst>
                                        <p:tav tm="0">
                                          <p:val>
                                            <p:strVal val="1+#ppt_w/2"/>
                                          </p:val>
                                        </p:tav>
                                        <p:tav tm="100000">
                                          <p:val>
                                            <p:strVal val="#ppt_x"/>
                                          </p:val>
                                        </p:tav>
                                      </p:tavLst>
                                    </p:anim>
                                    <p:anim calcmode="lin" valueType="num">
                                      <p:cBhvr additive="base">
                                        <p:cTn id="16" dur="500" fill="hold"/>
                                        <p:tgtEl>
                                          <p:spTgt spid="6379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795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795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37957"/>
                                        </p:tgtEl>
                                        <p:attrNameLst>
                                          <p:attrName>style.visibility</p:attrName>
                                        </p:attrNameLst>
                                      </p:cBhvr>
                                      <p:to>
                                        <p:strVal val="visible"/>
                                      </p:to>
                                    </p:set>
                                    <p:anim calcmode="lin" valueType="num">
                                      <p:cBhvr additive="base">
                                        <p:cTn id="29" dur="500" fill="hold"/>
                                        <p:tgtEl>
                                          <p:spTgt spid="637957"/>
                                        </p:tgtEl>
                                        <p:attrNameLst>
                                          <p:attrName>ppt_x</p:attrName>
                                        </p:attrNameLst>
                                      </p:cBhvr>
                                      <p:tavLst>
                                        <p:tav tm="0">
                                          <p:val>
                                            <p:strVal val="1+#ppt_w/2"/>
                                          </p:val>
                                        </p:tav>
                                        <p:tav tm="100000">
                                          <p:val>
                                            <p:strVal val="#ppt_x"/>
                                          </p:val>
                                        </p:tav>
                                      </p:tavLst>
                                    </p:anim>
                                    <p:anim calcmode="lin" valueType="num">
                                      <p:cBhvr additive="base">
                                        <p:cTn id="30" dur="500" fill="hold"/>
                                        <p:tgtEl>
                                          <p:spTgt spid="6379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3074" name="Object 1026"/>
          <p:cNvGraphicFramePr>
            <a:graphicFrameLocks noChangeAspect="1"/>
          </p:cNvGraphicFramePr>
          <p:nvPr/>
        </p:nvGraphicFramePr>
        <p:xfrm>
          <a:off x="609600" y="914400"/>
          <a:ext cx="7924800" cy="5143500"/>
        </p:xfrm>
        <a:graphic>
          <a:graphicData uri="http://schemas.openxmlformats.org/presentationml/2006/ole">
            <mc:AlternateContent xmlns:mc="http://schemas.openxmlformats.org/markup-compatibility/2006">
              <mc:Choice xmlns:v="urn:schemas-microsoft-com:vml" Requires="v">
                <p:oleObj spid="_x0000_s1048" name="Photo Editor Photo" r:id="rId3" imgW="6857143" imgH="5144218" progId="">
                  <p:embed/>
                </p:oleObj>
              </mc:Choice>
              <mc:Fallback>
                <p:oleObj name="Photo Editor Photo" r:id="rId3" imgW="6857143" imgH="514421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7924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a:t>Gestalt Principles of Vision</a:t>
            </a:r>
          </a:p>
        </p:txBody>
      </p:sp>
      <p:sp>
        <p:nvSpPr>
          <p:cNvPr id="609283" name="Rectangle 3"/>
          <p:cNvSpPr>
            <a:spLocks noGrp="1" noChangeArrowheads="1"/>
          </p:cNvSpPr>
          <p:nvPr>
            <p:ph idx="1"/>
          </p:nvPr>
        </p:nvSpPr>
        <p:spPr/>
        <p:txBody>
          <a:bodyPr/>
          <a:lstStyle/>
          <a:p>
            <a:r>
              <a:rPr lang="en-US" dirty="0"/>
              <a:t>Continuity</a:t>
            </a:r>
          </a:p>
          <a:p>
            <a:pPr lvl="1"/>
            <a:r>
              <a:rPr lang="en-US" dirty="0"/>
              <a:t>Marks that tend to fall along a smooth curve or a straight line tend to be grouped together</a:t>
            </a:r>
          </a:p>
        </p:txBody>
      </p:sp>
      <p:pic>
        <p:nvPicPr>
          <p:cNvPr id="609284" name="Picture 4" descr="gestalt - continuity"/>
          <p:cNvPicPr>
            <a:picLocks noChangeAspect="1" noChangeArrowheads="1"/>
          </p:cNvPicPr>
          <p:nvPr/>
        </p:nvPicPr>
        <p:blipFill>
          <a:blip r:embed="rId3" cstate="print"/>
          <a:srcRect/>
          <a:stretch>
            <a:fillRect/>
          </a:stretch>
        </p:blipFill>
        <p:spPr bwMode="auto">
          <a:xfrm>
            <a:off x="2286000" y="3886200"/>
            <a:ext cx="4251325" cy="2743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9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09284"/>
                                        </p:tgtEl>
                                        <p:attrNameLst>
                                          <p:attrName>style.visibility</p:attrName>
                                        </p:attrNameLst>
                                      </p:cBhvr>
                                      <p:to>
                                        <p:strVal val="visible"/>
                                      </p:to>
                                    </p:set>
                                    <p:anim calcmode="lin" valueType="num">
                                      <p:cBhvr additive="base">
                                        <p:cTn id="15" dur="500" fill="hold"/>
                                        <p:tgtEl>
                                          <p:spTgt spid="609284"/>
                                        </p:tgtEl>
                                        <p:attrNameLst>
                                          <p:attrName>ppt_x</p:attrName>
                                        </p:attrNameLst>
                                      </p:cBhvr>
                                      <p:tavLst>
                                        <p:tav tm="0">
                                          <p:val>
                                            <p:strVal val="#ppt_x"/>
                                          </p:val>
                                        </p:tav>
                                        <p:tav tm="100000">
                                          <p:val>
                                            <p:strVal val="#ppt_x"/>
                                          </p:val>
                                        </p:tav>
                                      </p:tavLst>
                                    </p:anim>
                                    <p:anim calcmode="lin" valueType="num">
                                      <p:cBhvr additive="base">
                                        <p:cTn id="16" dur="500" fill="hold"/>
                                        <p:tgtEl>
                                          <p:spTgt spid="609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90" y="1219200"/>
            <a:ext cx="9170581" cy="5638800"/>
          </a:xfrm>
        </p:spPr>
      </p:pic>
    </p:spTree>
    <p:extLst>
      <p:ext uri="{BB962C8B-B14F-4D97-AF65-F5344CB8AC3E}">
        <p14:creationId xmlns:p14="http://schemas.microsoft.com/office/powerpoint/2010/main" val="3189291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924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09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010400" cy="596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105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7223"/>
            <a:ext cx="7772400" cy="637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204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r>
              <a:rPr lang="en-US"/>
              <a:t>Depth Perception</a:t>
            </a:r>
          </a:p>
        </p:txBody>
      </p:sp>
      <p:sp>
        <p:nvSpPr>
          <p:cNvPr id="610307" name="Rectangle 3"/>
          <p:cNvSpPr>
            <a:spLocks noGrp="1" noChangeArrowheads="1"/>
          </p:cNvSpPr>
          <p:nvPr>
            <p:ph idx="1"/>
          </p:nvPr>
        </p:nvSpPr>
        <p:spPr/>
        <p:txBody>
          <a:bodyPr>
            <a:normAutofit fontScale="92500" lnSpcReduction="10000"/>
          </a:bodyPr>
          <a:lstStyle/>
          <a:p>
            <a:r>
              <a:rPr lang="en-US" sz="3200" dirty="0"/>
              <a:t>How is it that we perceive a 3-dimensional world when our eyes only project a 2-dimensional image on our retinas??!</a:t>
            </a:r>
          </a:p>
          <a:p>
            <a:r>
              <a:rPr lang="en-US" sz="3200" dirty="0"/>
              <a:t>Our brain uses different cues to perceive </a:t>
            </a:r>
            <a:r>
              <a:rPr lang="en-US" sz="3200" dirty="0" smtClean="0"/>
              <a:t>depth</a:t>
            </a:r>
          </a:p>
          <a:p>
            <a:r>
              <a:rPr lang="en-US" sz="3200" dirty="0" smtClean="0"/>
              <a:t>Binocular Cues</a:t>
            </a:r>
          </a:p>
          <a:p>
            <a:r>
              <a:rPr lang="en-US" sz="3200" dirty="0" smtClean="0"/>
              <a:t>Monocular Cues</a:t>
            </a:r>
            <a:endParaRPr lang="en-US" sz="3200" dirty="0"/>
          </a:p>
          <a:p>
            <a:pPr lvl="1"/>
            <a:r>
              <a:rPr lang="en-US" sz="2800" dirty="0"/>
              <a:t>Binocular disparity</a:t>
            </a:r>
          </a:p>
          <a:p>
            <a:pPr lvl="2"/>
            <a:r>
              <a:rPr lang="en-US" sz="2400" dirty="0"/>
              <a:t>Since we use both our eyes to focus on an image, the angles used by each eye to put the image on the fovea of our retina is used by the brain to perceive distance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0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0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0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0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050"/>
          <p:cNvSpPr>
            <a:spLocks noGrp="1" noChangeArrowheads="1"/>
          </p:cNvSpPr>
          <p:nvPr>
            <p:ph type="title"/>
          </p:nvPr>
        </p:nvSpPr>
        <p:spPr>
          <a:xfrm>
            <a:off x="533400" y="457200"/>
            <a:ext cx="8229600" cy="1143000"/>
          </a:xfrm>
        </p:spPr>
        <p:txBody>
          <a:bodyPr/>
          <a:lstStyle/>
          <a:p>
            <a:r>
              <a:rPr lang="en-US" dirty="0"/>
              <a:t>Depth Perception</a:t>
            </a:r>
          </a:p>
        </p:txBody>
      </p:sp>
      <p:sp>
        <p:nvSpPr>
          <p:cNvPr id="611331" name="Rectangle 2051"/>
          <p:cNvSpPr>
            <a:spLocks noGrp="1" noChangeArrowheads="1"/>
          </p:cNvSpPr>
          <p:nvPr>
            <p:ph idx="1"/>
          </p:nvPr>
        </p:nvSpPr>
        <p:spPr>
          <a:xfrm>
            <a:off x="0" y="1524000"/>
            <a:ext cx="9144000" cy="4572000"/>
          </a:xfrm>
        </p:spPr>
        <p:txBody>
          <a:bodyPr/>
          <a:lstStyle/>
          <a:p>
            <a:pPr>
              <a:lnSpc>
                <a:spcPct val="90000"/>
              </a:lnSpc>
            </a:pPr>
            <a:r>
              <a:rPr lang="en-US" sz="3200" dirty="0" smtClean="0"/>
              <a:t>Monocular </a:t>
            </a:r>
            <a:r>
              <a:rPr lang="en-US" sz="3200" dirty="0"/>
              <a:t>cues</a:t>
            </a:r>
          </a:p>
          <a:p>
            <a:pPr lvl="1">
              <a:lnSpc>
                <a:spcPct val="90000"/>
              </a:lnSpc>
            </a:pPr>
            <a:r>
              <a:rPr lang="en-US" sz="2800" dirty="0"/>
              <a:t>Our brain also uses information from the stimulus that does not involve our use of both eyes</a:t>
            </a:r>
          </a:p>
          <a:p>
            <a:pPr lvl="1">
              <a:lnSpc>
                <a:spcPct val="90000"/>
              </a:lnSpc>
            </a:pPr>
            <a:r>
              <a:rPr lang="en-US" sz="2800" dirty="0"/>
              <a:t>Motion</a:t>
            </a:r>
          </a:p>
          <a:p>
            <a:pPr lvl="2">
              <a:lnSpc>
                <a:spcPct val="90000"/>
              </a:lnSpc>
            </a:pPr>
            <a:r>
              <a:rPr lang="en-US" sz="2200" dirty="0"/>
              <a:t>Specifies distance of an object based on its movement</a:t>
            </a:r>
          </a:p>
          <a:p>
            <a:pPr lvl="2">
              <a:lnSpc>
                <a:spcPct val="90000"/>
              </a:lnSpc>
            </a:pPr>
            <a:r>
              <a:rPr lang="en-US" sz="2200" dirty="0"/>
              <a:t>Motion parallax</a:t>
            </a:r>
          </a:p>
          <a:p>
            <a:pPr lvl="1">
              <a:lnSpc>
                <a:spcPct val="90000"/>
              </a:lnSpc>
            </a:pPr>
            <a:r>
              <a:rPr lang="en-US" sz="2800" dirty="0"/>
              <a:t>Texture gradient</a:t>
            </a:r>
          </a:p>
          <a:p>
            <a:pPr lvl="2">
              <a:lnSpc>
                <a:spcPct val="90000"/>
              </a:lnSpc>
            </a:pPr>
            <a:r>
              <a:rPr lang="en-US" sz="2200" dirty="0"/>
              <a:t>Progressive changes in surface texture that signal distance</a:t>
            </a:r>
          </a:p>
          <a:p>
            <a:pPr lvl="1">
              <a:lnSpc>
                <a:spcPct val="90000"/>
              </a:lnSpc>
            </a:pPr>
            <a:r>
              <a:rPr lang="en-US" sz="2800" dirty="0"/>
              <a:t>Linear perspective</a:t>
            </a:r>
          </a:p>
          <a:p>
            <a:pPr lvl="2">
              <a:lnSpc>
                <a:spcPct val="90000"/>
              </a:lnSpc>
            </a:pPr>
            <a:r>
              <a:rPr lang="en-US" sz="2200" dirty="0"/>
              <a:t>Parallel objects seem to get closer together as they get farther away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1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13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1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r>
              <a:rPr lang="en-US"/>
              <a:t>Texture Gradient</a:t>
            </a:r>
          </a:p>
        </p:txBody>
      </p:sp>
      <p:pic>
        <p:nvPicPr>
          <p:cNvPr id="640003" name="Picture 3" descr="texture gradient"/>
          <p:cNvPicPr>
            <a:picLocks noChangeAspect="1" noChangeArrowheads="1"/>
          </p:cNvPicPr>
          <p:nvPr/>
        </p:nvPicPr>
        <p:blipFill>
          <a:blip r:embed="rId2" cstate="print"/>
          <a:srcRect/>
          <a:stretch>
            <a:fillRect/>
          </a:stretch>
        </p:blipFill>
        <p:spPr bwMode="auto">
          <a:xfrm>
            <a:off x="457200" y="2079625"/>
            <a:ext cx="8093075" cy="4778375"/>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1026"/>
          <p:cNvSpPr>
            <a:spLocks noGrp="1" noChangeArrowheads="1"/>
          </p:cNvSpPr>
          <p:nvPr>
            <p:ph type="title"/>
          </p:nvPr>
        </p:nvSpPr>
        <p:spPr>
          <a:xfrm>
            <a:off x="1600200" y="304800"/>
            <a:ext cx="6324600" cy="1524000"/>
          </a:xfrm>
        </p:spPr>
        <p:txBody>
          <a:bodyPr/>
          <a:lstStyle/>
          <a:p>
            <a:r>
              <a:rPr lang="en-US"/>
              <a:t>Linear Perspective</a:t>
            </a:r>
          </a:p>
        </p:txBody>
      </p:sp>
      <p:pic>
        <p:nvPicPr>
          <p:cNvPr id="636932" name="Picture 1028" descr="linear perspective"/>
          <p:cNvPicPr>
            <a:picLocks noChangeAspect="1" noChangeArrowheads="1"/>
          </p:cNvPicPr>
          <p:nvPr/>
        </p:nvPicPr>
        <p:blipFill>
          <a:blip r:embed="rId2" cstate="print"/>
          <a:srcRect/>
          <a:stretch>
            <a:fillRect/>
          </a:stretch>
        </p:blipFill>
        <p:spPr bwMode="auto">
          <a:xfrm>
            <a:off x="609600" y="2286000"/>
            <a:ext cx="7921625" cy="4183063"/>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en-US"/>
              <a:t>Perceptual Constancy - Vision</a:t>
            </a:r>
          </a:p>
        </p:txBody>
      </p:sp>
      <p:sp>
        <p:nvSpPr>
          <p:cNvPr id="612355" name="Rectangle 3"/>
          <p:cNvSpPr>
            <a:spLocks noGrp="1" noChangeArrowheads="1"/>
          </p:cNvSpPr>
          <p:nvPr>
            <p:ph idx="1"/>
          </p:nvPr>
        </p:nvSpPr>
        <p:spPr/>
        <p:txBody>
          <a:bodyPr>
            <a:normAutofit lnSpcReduction="10000"/>
          </a:bodyPr>
          <a:lstStyle/>
          <a:p>
            <a:pPr>
              <a:lnSpc>
                <a:spcPct val="90000"/>
              </a:lnSpc>
            </a:pPr>
            <a:r>
              <a:rPr lang="en-US" sz="3000" dirty="0"/>
              <a:t>The image of an object on your retina can very in size, shape, and brightness</a:t>
            </a:r>
          </a:p>
          <a:p>
            <a:pPr lvl="1">
              <a:lnSpc>
                <a:spcPct val="90000"/>
              </a:lnSpc>
            </a:pPr>
            <a:r>
              <a:rPr lang="en-US" sz="2600" dirty="0"/>
              <a:t>But we still continue to perceive the object as stable in size, shape and brightness</a:t>
            </a:r>
          </a:p>
          <a:p>
            <a:pPr>
              <a:lnSpc>
                <a:spcPct val="90000"/>
              </a:lnSpc>
            </a:pPr>
            <a:r>
              <a:rPr lang="en-US" sz="3000" dirty="0"/>
              <a:t>Size constancy</a:t>
            </a:r>
          </a:p>
          <a:p>
            <a:pPr lvl="1">
              <a:lnSpc>
                <a:spcPct val="90000"/>
              </a:lnSpc>
            </a:pPr>
            <a:r>
              <a:rPr lang="en-US" sz="2600" dirty="0"/>
              <a:t>The tendency to view an object as constant in size despite changes in the size of its image on the retina (as we move)</a:t>
            </a:r>
          </a:p>
          <a:p>
            <a:pPr>
              <a:lnSpc>
                <a:spcPct val="90000"/>
              </a:lnSpc>
            </a:pPr>
            <a:r>
              <a:rPr lang="en-US" sz="3000" dirty="0"/>
              <a:t>Shape constancy</a:t>
            </a:r>
          </a:p>
          <a:p>
            <a:pPr lvl="1">
              <a:lnSpc>
                <a:spcPct val="90000"/>
              </a:lnSpc>
            </a:pPr>
            <a:r>
              <a:rPr lang="en-US" sz="2600" dirty="0"/>
              <a:t>The tendency to see an object as retaining its form despite changes in orientation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2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2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2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2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2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099" name="Picture 1027" descr="are these the same size"/>
          <p:cNvPicPr>
            <a:picLocks noChangeAspect="1" noChangeArrowheads="1"/>
          </p:cNvPicPr>
          <p:nvPr/>
        </p:nvPicPr>
        <p:blipFill>
          <a:blip r:embed="rId3" cstate="print"/>
          <a:srcRect/>
          <a:stretch>
            <a:fillRect/>
          </a:stretch>
        </p:blipFill>
        <p:spPr bwMode="auto">
          <a:xfrm>
            <a:off x="404813" y="304800"/>
            <a:ext cx="8334375" cy="624840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1026"/>
          <p:cNvSpPr>
            <a:spLocks noGrp="1" noChangeArrowheads="1"/>
          </p:cNvSpPr>
          <p:nvPr>
            <p:ph type="title"/>
          </p:nvPr>
        </p:nvSpPr>
        <p:spPr>
          <a:xfrm>
            <a:off x="304800" y="1828800"/>
            <a:ext cx="3124200" cy="1981200"/>
          </a:xfrm>
        </p:spPr>
        <p:txBody>
          <a:bodyPr/>
          <a:lstStyle/>
          <a:p>
            <a:r>
              <a:rPr lang="en-US"/>
              <a:t>Size Constancy</a:t>
            </a:r>
          </a:p>
        </p:txBody>
      </p:sp>
      <p:pic>
        <p:nvPicPr>
          <p:cNvPr id="641027" name="Picture 1027" descr="size constancy"/>
          <p:cNvPicPr>
            <a:picLocks noChangeAspect="1" noChangeArrowheads="1"/>
          </p:cNvPicPr>
          <p:nvPr/>
        </p:nvPicPr>
        <p:blipFill>
          <a:blip r:embed="rId2" cstate="print"/>
          <a:srcRect/>
          <a:stretch>
            <a:fillRect/>
          </a:stretch>
        </p:blipFill>
        <p:spPr bwMode="auto">
          <a:xfrm>
            <a:off x="4038600" y="304800"/>
            <a:ext cx="4275138" cy="600075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r>
              <a:rPr lang="en-US"/>
              <a:t>Auditory System</a:t>
            </a:r>
          </a:p>
        </p:txBody>
      </p:sp>
      <p:sp>
        <p:nvSpPr>
          <p:cNvPr id="615427" name="Rectangle 3"/>
          <p:cNvSpPr>
            <a:spLocks noGrp="1" noChangeArrowheads="1"/>
          </p:cNvSpPr>
          <p:nvPr>
            <p:ph idx="1"/>
          </p:nvPr>
        </p:nvSpPr>
        <p:spPr/>
        <p:txBody>
          <a:bodyPr/>
          <a:lstStyle/>
          <a:p>
            <a:pPr>
              <a:lnSpc>
                <a:spcPct val="90000"/>
              </a:lnSpc>
            </a:pPr>
            <a:r>
              <a:rPr lang="en-US" dirty="0"/>
              <a:t>If a tree falls in the forest with no one around, does it still make a sound?</a:t>
            </a:r>
          </a:p>
          <a:p>
            <a:pPr lvl="1">
              <a:lnSpc>
                <a:spcPct val="90000"/>
              </a:lnSpc>
            </a:pPr>
            <a:r>
              <a:rPr lang="en-US" dirty="0"/>
              <a:t>No!  Sound is the perception (i.e., transduction) of moving air waves</a:t>
            </a:r>
          </a:p>
          <a:p>
            <a:pPr>
              <a:lnSpc>
                <a:spcPct val="90000"/>
              </a:lnSpc>
            </a:pPr>
            <a:r>
              <a:rPr lang="en-US" dirty="0"/>
              <a:t>Pitch</a:t>
            </a:r>
          </a:p>
          <a:p>
            <a:pPr lvl="1">
              <a:lnSpc>
                <a:spcPct val="90000"/>
              </a:lnSpc>
            </a:pPr>
            <a:r>
              <a:rPr lang="en-US" dirty="0"/>
              <a:t>Frequency of air waves</a:t>
            </a:r>
          </a:p>
          <a:p>
            <a:pPr>
              <a:lnSpc>
                <a:spcPct val="90000"/>
              </a:lnSpc>
            </a:pPr>
            <a:r>
              <a:rPr lang="en-US" dirty="0"/>
              <a:t>Loudness/volume</a:t>
            </a:r>
          </a:p>
          <a:p>
            <a:pPr lvl="1">
              <a:lnSpc>
                <a:spcPct val="90000"/>
              </a:lnSpc>
            </a:pPr>
            <a:r>
              <a:rPr lang="en-US" dirty="0"/>
              <a:t>Amplitude of air waves</a:t>
            </a:r>
          </a:p>
        </p:txBody>
      </p:sp>
      <p:pic>
        <p:nvPicPr>
          <p:cNvPr id="615428" name="Picture 4" descr="ag00414_"/>
          <p:cNvPicPr>
            <a:picLocks noChangeAspect="1" noChangeArrowheads="1" noCrop="1"/>
          </p:cNvPicPr>
          <p:nvPr/>
        </p:nvPicPr>
        <p:blipFill>
          <a:blip r:embed="rId3" cstate="print"/>
          <a:srcRect/>
          <a:stretch>
            <a:fillRect/>
          </a:stretch>
        </p:blipFill>
        <p:spPr bwMode="auto">
          <a:xfrm>
            <a:off x="6324600" y="4267200"/>
            <a:ext cx="2357438" cy="152241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t>   Auditory System</a:t>
            </a:r>
          </a:p>
        </p:txBody>
      </p:sp>
      <p:sp>
        <p:nvSpPr>
          <p:cNvPr id="573443" name="Rectangle 3"/>
          <p:cNvSpPr>
            <a:spLocks noGrp="1" noChangeArrowheads="1"/>
          </p:cNvSpPr>
          <p:nvPr>
            <p:ph idx="1"/>
          </p:nvPr>
        </p:nvSpPr>
        <p:spPr/>
        <p:txBody>
          <a:bodyPr/>
          <a:lstStyle/>
          <a:p>
            <a:r>
              <a:rPr lang="en-US" dirty="0"/>
              <a:t>The Ear</a:t>
            </a:r>
          </a:p>
          <a:p>
            <a:pPr lvl="1"/>
            <a:r>
              <a:rPr lang="en-US" dirty="0"/>
              <a:t>Outer ear</a:t>
            </a:r>
          </a:p>
          <a:p>
            <a:pPr lvl="2"/>
            <a:r>
              <a:rPr lang="en-US" dirty="0"/>
              <a:t>Pinna &amp; external auditory canal</a:t>
            </a:r>
          </a:p>
          <a:p>
            <a:pPr lvl="1"/>
            <a:r>
              <a:rPr lang="en-US" dirty="0"/>
              <a:t>Middle ear</a:t>
            </a:r>
          </a:p>
          <a:p>
            <a:pPr lvl="2"/>
            <a:r>
              <a:rPr lang="en-US" dirty="0"/>
              <a:t>Eardrum (tympanic membrane), hammer, anvil &amp; stirrup</a:t>
            </a:r>
          </a:p>
          <a:p>
            <a:pPr lvl="1"/>
            <a:r>
              <a:rPr lang="en-US" dirty="0"/>
              <a:t>Inner ear</a:t>
            </a:r>
          </a:p>
          <a:p>
            <a:pPr lvl="2"/>
            <a:r>
              <a:rPr lang="en-US" dirty="0"/>
              <a:t>Oval window, cochlea (basilar membrane inside)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3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r>
              <a:rPr lang="en-US"/>
              <a:t>Auditory System - Hearing</a:t>
            </a:r>
          </a:p>
        </p:txBody>
      </p:sp>
      <p:sp>
        <p:nvSpPr>
          <p:cNvPr id="668675" name="Rectangle 3"/>
          <p:cNvSpPr>
            <a:spLocks noGrp="1" noChangeArrowheads="1"/>
          </p:cNvSpPr>
          <p:nvPr>
            <p:ph idx="1"/>
          </p:nvPr>
        </p:nvSpPr>
        <p:spPr/>
        <p:txBody>
          <a:bodyPr>
            <a:normAutofit lnSpcReduction="10000"/>
          </a:bodyPr>
          <a:lstStyle/>
          <a:p>
            <a:r>
              <a:rPr lang="en-US" sz="3200" dirty="0"/>
              <a:t>The process of hearing</a:t>
            </a:r>
          </a:p>
          <a:p>
            <a:pPr lvl="1"/>
            <a:r>
              <a:rPr lang="en-US" sz="2800" dirty="0"/>
              <a:t>Air waves move the tympanic membrane (eardrum), which moves the hammer, anvil and stirrup (these all amplify the air wave and pass it on)….</a:t>
            </a:r>
          </a:p>
          <a:p>
            <a:pPr lvl="1"/>
            <a:r>
              <a:rPr lang="en-US" sz="2800" dirty="0"/>
              <a:t>…to the basilar membrane in the cochlea</a:t>
            </a:r>
          </a:p>
          <a:p>
            <a:pPr lvl="2"/>
            <a:r>
              <a:rPr lang="en-US" sz="2400" dirty="0"/>
              <a:t>Here, different frequencies are transduced via hair cells (i.e., the rods and cones of the ear) into nerve impulses that are sent to the auditory cortex of the brain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en-US"/>
              <a:t>The Outer Ear</a:t>
            </a:r>
          </a:p>
        </p:txBody>
      </p:sp>
      <p:graphicFrame>
        <p:nvGraphicFramePr>
          <p:cNvPr id="672768" name="Object 0"/>
          <p:cNvGraphicFramePr>
            <a:graphicFrameLocks noGrp="1" noChangeAspect="1"/>
          </p:cNvGraphicFramePr>
          <p:nvPr>
            <p:ph idx="1"/>
          </p:nvPr>
        </p:nvGraphicFramePr>
        <p:xfrm>
          <a:off x="457200" y="2154238"/>
          <a:ext cx="8229600" cy="3951287"/>
        </p:xfrm>
        <a:graphic>
          <a:graphicData uri="http://schemas.openxmlformats.org/presentationml/2006/ole">
            <mc:AlternateContent xmlns:mc="http://schemas.openxmlformats.org/markup-compatibility/2006">
              <mc:Choice xmlns:v="urn:schemas-microsoft-com:vml" Requires="v">
                <p:oleObj spid="_x0000_s2072" name="Photo Editor Photo" r:id="rId3" imgW="15095238" imgH="7249537" progId="">
                  <p:embed/>
                </p:oleObj>
              </mc:Choice>
              <mc:Fallback>
                <p:oleObj name="Photo Editor Photo" r:id="rId3" imgW="15095238" imgH="724953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54238"/>
                        <a:ext cx="8229600"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t>The Middle Ear</a:t>
            </a:r>
          </a:p>
        </p:txBody>
      </p:sp>
      <p:graphicFrame>
        <p:nvGraphicFramePr>
          <p:cNvPr id="673792" name="Object 0"/>
          <p:cNvGraphicFramePr>
            <a:graphicFrameLocks noGrp="1" noChangeAspect="1"/>
          </p:cNvGraphicFramePr>
          <p:nvPr>
            <p:ph idx="1"/>
            <p:extLst>
              <p:ext uri="{D42A27DB-BD31-4B8C-83A1-F6EECF244321}">
                <p14:modId xmlns:p14="http://schemas.microsoft.com/office/powerpoint/2010/main" val="2901880414"/>
              </p:ext>
            </p:extLst>
          </p:nvPr>
        </p:nvGraphicFramePr>
        <p:xfrm>
          <a:off x="2590800" y="1814944"/>
          <a:ext cx="3962400" cy="5043055"/>
        </p:xfrm>
        <a:graphic>
          <a:graphicData uri="http://schemas.openxmlformats.org/presentationml/2006/ole">
            <mc:AlternateContent xmlns:mc="http://schemas.openxmlformats.org/markup-compatibility/2006">
              <mc:Choice xmlns:v="urn:schemas-microsoft-com:vml" Requires="v">
                <p:oleObj spid="_x0000_s3096" name="Photo Editor Photo" r:id="rId3" imgW="6980952" imgH="8888066" progId="">
                  <p:embed/>
                </p:oleObj>
              </mc:Choice>
              <mc:Fallback>
                <p:oleObj name="Photo Editor Photo" r:id="rId3" imgW="6980952" imgH="888806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14944"/>
                        <a:ext cx="3962400" cy="5043055"/>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a:t>The Inner Ear</a:t>
            </a:r>
          </a:p>
        </p:txBody>
      </p:sp>
      <p:graphicFrame>
        <p:nvGraphicFramePr>
          <p:cNvPr id="622596" name="Object 4"/>
          <p:cNvGraphicFramePr>
            <a:graphicFrameLocks noGrp="1" noChangeAspect="1"/>
          </p:cNvGraphicFramePr>
          <p:nvPr>
            <p:ph idx="1"/>
          </p:nvPr>
        </p:nvGraphicFramePr>
        <p:xfrm>
          <a:off x="2068513" y="1935163"/>
          <a:ext cx="5005387" cy="4389437"/>
        </p:xfrm>
        <a:graphic>
          <a:graphicData uri="http://schemas.openxmlformats.org/presentationml/2006/ole">
            <mc:AlternateContent xmlns:mc="http://schemas.openxmlformats.org/markup-compatibility/2006">
              <mc:Choice xmlns:v="urn:schemas-microsoft-com:vml" Requires="v">
                <p:oleObj spid="_x0000_s4120" name="Photo Editor Photo" r:id="rId3" imgW="8047619" imgH="7059010" progId="">
                  <p:embed/>
                </p:oleObj>
              </mc:Choice>
              <mc:Fallback>
                <p:oleObj name="Photo Editor Photo" r:id="rId3" imgW="8047619" imgH="705901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1935163"/>
                        <a:ext cx="5005387"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a:t>Theories on hearing</a:t>
            </a:r>
          </a:p>
        </p:txBody>
      </p:sp>
      <p:sp>
        <p:nvSpPr>
          <p:cNvPr id="623620" name="Rectangle 4"/>
          <p:cNvSpPr>
            <a:spLocks noGrp="1" noChangeArrowheads="1"/>
          </p:cNvSpPr>
          <p:nvPr>
            <p:ph idx="1"/>
          </p:nvPr>
        </p:nvSpPr>
        <p:spPr/>
        <p:txBody>
          <a:bodyPr>
            <a:normAutofit lnSpcReduction="10000"/>
          </a:bodyPr>
          <a:lstStyle/>
          <a:p>
            <a:pPr>
              <a:lnSpc>
                <a:spcPct val="90000"/>
              </a:lnSpc>
            </a:pPr>
            <a:r>
              <a:rPr lang="en-US" sz="3200" dirty="0"/>
              <a:t>Two theories on transduction in basilar membrane (i.e., how we perceive sound)</a:t>
            </a:r>
          </a:p>
          <a:p>
            <a:pPr lvl="1">
              <a:lnSpc>
                <a:spcPct val="90000"/>
              </a:lnSpc>
            </a:pPr>
            <a:r>
              <a:rPr lang="en-US" sz="2800" dirty="0"/>
              <a:t>Frequency Theory</a:t>
            </a:r>
          </a:p>
          <a:p>
            <a:pPr lvl="2">
              <a:lnSpc>
                <a:spcPct val="90000"/>
              </a:lnSpc>
            </a:pPr>
            <a:r>
              <a:rPr lang="en-US" sz="2400" dirty="0"/>
              <a:t>Neural impulses are stimulated more with higher frequencies of air waves</a:t>
            </a:r>
          </a:p>
          <a:p>
            <a:pPr lvl="2">
              <a:lnSpc>
                <a:spcPct val="90000"/>
              </a:lnSpc>
            </a:pPr>
            <a:r>
              <a:rPr lang="en-US" sz="2400" dirty="0"/>
              <a:t>More plausible for small frequencies, rather than high frequencies because we can hear </a:t>
            </a:r>
            <a:r>
              <a:rPr lang="en-US" sz="2400" dirty="0" err="1"/>
              <a:t>freqs</a:t>
            </a:r>
            <a:r>
              <a:rPr lang="en-US" sz="2400" dirty="0"/>
              <a:t> higher than the maximum rate of neural firing (1,000 neurons a second)</a:t>
            </a:r>
          </a:p>
          <a:p>
            <a:pPr lvl="1">
              <a:lnSpc>
                <a:spcPct val="90000"/>
              </a:lnSpc>
            </a:pPr>
            <a:r>
              <a:rPr lang="en-US" sz="2800" dirty="0"/>
              <a:t>Place Theory</a:t>
            </a:r>
          </a:p>
          <a:p>
            <a:pPr lvl="2">
              <a:lnSpc>
                <a:spcPct val="90000"/>
              </a:lnSpc>
            </a:pPr>
            <a:r>
              <a:rPr lang="en-US" sz="2400" dirty="0"/>
              <a:t>Different frequencies of air waves activate different places along the basilar membrane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36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36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36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dirty="0"/>
              <a:t>Gustation (Taste)</a:t>
            </a:r>
          </a:p>
        </p:txBody>
      </p:sp>
      <p:sp>
        <p:nvSpPr>
          <p:cNvPr id="630787" name="Rectangle 3"/>
          <p:cNvSpPr>
            <a:spLocks noGrp="1" noChangeArrowheads="1"/>
          </p:cNvSpPr>
          <p:nvPr>
            <p:ph idx="1"/>
          </p:nvPr>
        </p:nvSpPr>
        <p:spPr>
          <a:xfrm>
            <a:off x="-8467" y="1847088"/>
            <a:ext cx="8915400" cy="4572000"/>
          </a:xfrm>
        </p:spPr>
        <p:txBody>
          <a:bodyPr/>
          <a:lstStyle/>
          <a:p>
            <a:r>
              <a:rPr lang="en-US" dirty="0"/>
              <a:t>Detects molecules of substances that have dissolved in saliva</a:t>
            </a:r>
          </a:p>
          <a:p>
            <a:r>
              <a:rPr lang="en-US" dirty="0" smtClean="0"/>
              <a:t>Tongue has </a:t>
            </a:r>
            <a:r>
              <a:rPr lang="en-US" dirty="0" err="1" smtClean="0"/>
              <a:t>Papillee</a:t>
            </a:r>
            <a:endParaRPr lang="en-US" dirty="0" smtClean="0"/>
          </a:p>
          <a:p>
            <a:pPr lvl="1"/>
            <a:r>
              <a:rPr lang="en-US" dirty="0" smtClean="0"/>
              <a:t>Knoblike structures containing taste buds</a:t>
            </a:r>
          </a:p>
          <a:p>
            <a:r>
              <a:rPr lang="en-US" dirty="0" smtClean="0"/>
              <a:t>Taste </a:t>
            </a:r>
            <a:r>
              <a:rPr lang="en-US" dirty="0"/>
              <a:t>buds</a:t>
            </a:r>
          </a:p>
          <a:p>
            <a:pPr lvl="1"/>
            <a:r>
              <a:rPr lang="en-US" dirty="0"/>
              <a:t>Clusters of hair-like receptor cells</a:t>
            </a:r>
          </a:p>
          <a:p>
            <a:pPr lvl="2"/>
            <a:r>
              <a:rPr lang="en-US" dirty="0"/>
              <a:t>Within each bud is a cluster of 50 to 150 receptor cells</a:t>
            </a:r>
          </a:p>
          <a:p>
            <a:pPr lvl="1"/>
            <a:r>
              <a:rPr lang="en-US" dirty="0"/>
              <a:t>We have about 10,000 (most on tongue)</a:t>
            </a:r>
          </a:p>
          <a:p>
            <a:pPr lvl="1"/>
            <a:r>
              <a:rPr lang="en-US" dirty="0"/>
              <a:t>Four types: sweet, sour, salty &amp; </a:t>
            </a:r>
            <a:r>
              <a:rPr lang="en-US" dirty="0" smtClean="0"/>
              <a:t>bitter</a:t>
            </a:r>
          </a:p>
          <a:p>
            <a:pPr lvl="1"/>
            <a:r>
              <a:rPr lang="en-US" dirty="0" smtClean="0"/>
              <a:t>A fifth is now considered to be Umami</a:t>
            </a:r>
            <a:endParaRPr lang="en-US" dirty="0"/>
          </a:p>
        </p:txBody>
      </p:sp>
      <p:pic>
        <p:nvPicPr>
          <p:cNvPr id="630790" name="Picture 6" descr="j0283655"/>
          <p:cNvPicPr>
            <a:picLocks noChangeAspect="1" noChangeArrowheads="1" noCrop="1"/>
          </p:cNvPicPr>
          <p:nvPr/>
        </p:nvPicPr>
        <p:blipFill>
          <a:blip r:embed="rId3" cstate="print"/>
          <a:srcRect/>
          <a:stretch>
            <a:fillRect/>
          </a:stretch>
        </p:blipFill>
        <p:spPr bwMode="auto">
          <a:xfrm>
            <a:off x="7315200" y="2362200"/>
            <a:ext cx="1030288" cy="16573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0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0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0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0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07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07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07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07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0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a:t>
            </a:r>
            <a:endParaRPr lang="en-US" dirty="0"/>
          </a:p>
        </p:txBody>
      </p:sp>
      <p:sp>
        <p:nvSpPr>
          <p:cNvPr id="3" name="Content Placeholder 2"/>
          <p:cNvSpPr>
            <a:spLocks noGrp="1"/>
          </p:cNvSpPr>
          <p:nvPr>
            <p:ph idx="1"/>
          </p:nvPr>
        </p:nvSpPr>
        <p:spPr/>
        <p:txBody>
          <a:bodyPr/>
          <a:lstStyle/>
          <a:p>
            <a:r>
              <a:rPr lang="en-US" dirty="0"/>
              <a:t>Sweetness, usually regarded as a pleasurable sensation, is produced by the presence of sugars and a few other </a:t>
            </a:r>
            <a:r>
              <a:rPr lang="en-US" dirty="0" smtClean="0"/>
              <a:t>substances</a:t>
            </a:r>
          </a:p>
          <a:p>
            <a:r>
              <a:rPr lang="en-US" dirty="0" smtClean="0"/>
              <a:t>Examples: Sugar, Sweetened Chocolate</a:t>
            </a:r>
          </a:p>
          <a:p>
            <a:pPr marL="0" indent="0">
              <a:buNone/>
            </a:pPr>
            <a:endParaRPr lang="en-US" dirty="0"/>
          </a:p>
        </p:txBody>
      </p:sp>
    </p:spTree>
    <p:extLst>
      <p:ext uri="{BB962C8B-B14F-4D97-AF65-F5344CB8AC3E}">
        <p14:creationId xmlns:p14="http://schemas.microsoft.com/office/powerpoint/2010/main" val="22366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62" name="Picture 1026" descr="are these the same size 2"/>
          <p:cNvPicPr>
            <a:picLocks noChangeAspect="1" noChangeArrowheads="1"/>
          </p:cNvPicPr>
          <p:nvPr/>
        </p:nvPicPr>
        <p:blipFill>
          <a:blip r:embed="rId2" cstate="print"/>
          <a:srcRect/>
          <a:stretch>
            <a:fillRect/>
          </a:stretch>
        </p:blipFill>
        <p:spPr bwMode="auto">
          <a:xfrm>
            <a:off x="390525" y="304800"/>
            <a:ext cx="8362950" cy="6248400"/>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a:t>
            </a:r>
            <a:endParaRPr lang="en-US" dirty="0"/>
          </a:p>
        </p:txBody>
      </p:sp>
      <p:sp>
        <p:nvSpPr>
          <p:cNvPr id="3" name="Content Placeholder 2"/>
          <p:cNvSpPr>
            <a:spLocks noGrp="1"/>
          </p:cNvSpPr>
          <p:nvPr>
            <p:ph idx="1"/>
          </p:nvPr>
        </p:nvSpPr>
        <p:spPr/>
        <p:txBody>
          <a:bodyPr/>
          <a:lstStyle/>
          <a:p>
            <a:r>
              <a:rPr lang="en-US" dirty="0"/>
              <a:t>The sour taste comes from higher acidic </a:t>
            </a:r>
            <a:r>
              <a:rPr lang="en-US" dirty="0" smtClean="0"/>
              <a:t>food</a:t>
            </a:r>
          </a:p>
          <a:p>
            <a:r>
              <a:rPr lang="en-US" dirty="0"/>
              <a:t>Examples: </a:t>
            </a:r>
            <a:r>
              <a:rPr lang="en-US" dirty="0" smtClean="0"/>
              <a:t>Citrus</a:t>
            </a:r>
            <a:r>
              <a:rPr lang="en-US" dirty="0"/>
              <a:t>, which includes lemons or limes</a:t>
            </a:r>
          </a:p>
        </p:txBody>
      </p:sp>
    </p:spTree>
    <p:extLst>
      <p:ext uri="{BB962C8B-B14F-4D97-AF65-F5344CB8AC3E}">
        <p14:creationId xmlns:p14="http://schemas.microsoft.com/office/powerpoint/2010/main" val="287612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Salty</a:t>
            </a:r>
            <a:endParaRPr lang="en-US" dirty="0"/>
          </a:p>
        </p:txBody>
      </p:sp>
      <p:sp>
        <p:nvSpPr>
          <p:cNvPr id="3" name="Content Placeholder 2"/>
          <p:cNvSpPr>
            <a:spLocks noGrp="1"/>
          </p:cNvSpPr>
          <p:nvPr>
            <p:ph idx="1"/>
          </p:nvPr>
        </p:nvSpPr>
        <p:spPr/>
        <p:txBody>
          <a:bodyPr/>
          <a:lstStyle/>
          <a:p>
            <a:r>
              <a:rPr lang="en-US" dirty="0"/>
              <a:t>Saltiness is a taste produced primarily by the presence of sodium </a:t>
            </a:r>
            <a:r>
              <a:rPr lang="en-US" dirty="0" smtClean="0"/>
              <a:t>ions.</a:t>
            </a:r>
          </a:p>
          <a:p>
            <a:r>
              <a:rPr lang="en-US" dirty="0" smtClean="0"/>
              <a:t>Examples: Salt</a:t>
            </a:r>
            <a:endParaRPr lang="en-US" dirty="0"/>
          </a:p>
        </p:txBody>
      </p:sp>
    </p:spTree>
    <p:extLst>
      <p:ext uri="{BB962C8B-B14F-4D97-AF65-F5344CB8AC3E}">
        <p14:creationId xmlns:p14="http://schemas.microsoft.com/office/powerpoint/2010/main" val="59943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Bitter</a:t>
            </a:r>
            <a:endParaRPr lang="en-US" dirty="0"/>
          </a:p>
        </p:txBody>
      </p:sp>
      <p:sp>
        <p:nvSpPr>
          <p:cNvPr id="3" name="Content Placeholder 2"/>
          <p:cNvSpPr>
            <a:spLocks noGrp="1"/>
          </p:cNvSpPr>
          <p:nvPr>
            <p:ph idx="1"/>
          </p:nvPr>
        </p:nvSpPr>
        <p:spPr/>
        <p:txBody>
          <a:bodyPr/>
          <a:lstStyle/>
          <a:p>
            <a:r>
              <a:rPr lang="en-US" dirty="0"/>
              <a:t>The bitter </a:t>
            </a:r>
            <a:r>
              <a:rPr lang="en-US" dirty="0" smtClean="0"/>
              <a:t>taste </a:t>
            </a:r>
            <a:r>
              <a:rPr lang="en-US" dirty="0"/>
              <a:t>comes from those foods with stronger, more earthy </a:t>
            </a:r>
            <a:r>
              <a:rPr lang="en-US" dirty="0" smtClean="0"/>
              <a:t>flavors</a:t>
            </a:r>
          </a:p>
          <a:p>
            <a:r>
              <a:rPr lang="en-US" dirty="0"/>
              <a:t>Examples: leafy green vegetables, coffees, teas and spices like turmeric</a:t>
            </a:r>
          </a:p>
        </p:txBody>
      </p:sp>
    </p:spTree>
    <p:extLst>
      <p:ext uri="{BB962C8B-B14F-4D97-AF65-F5344CB8AC3E}">
        <p14:creationId xmlns:p14="http://schemas.microsoft.com/office/powerpoint/2010/main" val="33253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Umami</a:t>
            </a:r>
            <a:endParaRPr lang="en-US" dirty="0"/>
          </a:p>
        </p:txBody>
      </p:sp>
      <p:sp>
        <p:nvSpPr>
          <p:cNvPr id="3" name="Content Placeholder 2"/>
          <p:cNvSpPr>
            <a:spLocks noGrp="1"/>
          </p:cNvSpPr>
          <p:nvPr>
            <p:ph idx="1"/>
          </p:nvPr>
        </p:nvSpPr>
        <p:spPr/>
        <p:txBody>
          <a:bodyPr/>
          <a:lstStyle/>
          <a:p>
            <a:r>
              <a:rPr lang="en-US" dirty="0"/>
              <a:t>Umami is an appetitive </a:t>
            </a:r>
            <a:r>
              <a:rPr lang="en-US" dirty="0" smtClean="0"/>
              <a:t>taste </a:t>
            </a:r>
            <a:r>
              <a:rPr lang="en-US" dirty="0"/>
              <a:t>and is described as a </a:t>
            </a:r>
            <a:r>
              <a:rPr lang="en-US" dirty="0" smtClean="0"/>
              <a:t>savory </a:t>
            </a:r>
            <a:r>
              <a:rPr lang="en-US" dirty="0"/>
              <a:t>or </a:t>
            </a:r>
            <a:r>
              <a:rPr lang="en-US" dirty="0" smtClean="0"/>
              <a:t>meaty taste</a:t>
            </a:r>
          </a:p>
          <a:p>
            <a:r>
              <a:rPr lang="en-US" dirty="0"/>
              <a:t>A loanword from Japanese meaning "good flavor" or "good taste"</a:t>
            </a:r>
            <a:endParaRPr lang="en-US" dirty="0" smtClean="0"/>
          </a:p>
          <a:p>
            <a:r>
              <a:rPr lang="en-US" dirty="0" smtClean="0"/>
              <a:t>Examples</a:t>
            </a:r>
            <a:r>
              <a:rPr lang="en-US" dirty="0"/>
              <a:t>: Beef, C</a:t>
            </a:r>
            <a:r>
              <a:rPr lang="en-US" dirty="0" smtClean="0"/>
              <a:t>heese, </a:t>
            </a:r>
            <a:r>
              <a:rPr lang="en-US" dirty="0"/>
              <a:t>and </a:t>
            </a:r>
            <a:r>
              <a:rPr lang="en-US" dirty="0" smtClean="0"/>
              <a:t>Soy Sauce</a:t>
            </a:r>
            <a:endParaRPr lang="en-US" dirty="0"/>
          </a:p>
        </p:txBody>
      </p:sp>
    </p:spTree>
    <p:extLst>
      <p:ext uri="{BB962C8B-B14F-4D97-AF65-F5344CB8AC3E}">
        <p14:creationId xmlns:p14="http://schemas.microsoft.com/office/powerpoint/2010/main" val="6898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r>
              <a:rPr lang="en-US" dirty="0"/>
              <a:t>Gustation (Taste)</a:t>
            </a:r>
          </a:p>
        </p:txBody>
      </p:sp>
      <p:sp>
        <p:nvSpPr>
          <p:cNvPr id="633859" name="Rectangle 3"/>
          <p:cNvSpPr>
            <a:spLocks noGrp="1" noChangeArrowheads="1"/>
          </p:cNvSpPr>
          <p:nvPr>
            <p:ph idx="1"/>
          </p:nvPr>
        </p:nvSpPr>
        <p:spPr/>
        <p:txBody>
          <a:bodyPr/>
          <a:lstStyle/>
          <a:p>
            <a:r>
              <a:rPr lang="en-US" sz="3600" dirty="0"/>
              <a:t>The sense of taste combines with the sense of smell to produce perception of flavor of food</a:t>
            </a:r>
          </a:p>
          <a:p>
            <a:pPr lvl="1"/>
            <a:r>
              <a:rPr lang="en-US" sz="3000" dirty="0"/>
              <a:t>Research suggests that neural impulses for both senses converge to some degree in brain area associated with the perception of flavor</a:t>
            </a:r>
          </a:p>
          <a:p>
            <a:pPr lvl="1"/>
            <a:r>
              <a:rPr lang="en-US" sz="3000" dirty="0"/>
              <a:t>When the sense of smell is blocked, we have a harder time detecting most flavors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3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3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t>Olfaction (Smell)</a:t>
            </a:r>
          </a:p>
        </p:txBody>
      </p:sp>
      <p:sp>
        <p:nvSpPr>
          <p:cNvPr id="574467" name="Rectangle 3"/>
          <p:cNvSpPr>
            <a:spLocks noGrp="1" noChangeArrowheads="1"/>
          </p:cNvSpPr>
          <p:nvPr>
            <p:ph type="body" sz="half" idx="1"/>
          </p:nvPr>
        </p:nvSpPr>
        <p:spPr>
          <a:xfrm>
            <a:off x="228600" y="1524000"/>
            <a:ext cx="8915400" cy="4572000"/>
          </a:xfrm>
        </p:spPr>
        <p:txBody>
          <a:bodyPr/>
          <a:lstStyle/>
          <a:p>
            <a:pPr>
              <a:lnSpc>
                <a:spcPct val="90000"/>
              </a:lnSpc>
            </a:pPr>
            <a:r>
              <a:rPr lang="en-US" sz="3200" dirty="0"/>
              <a:t>Olfaction</a:t>
            </a:r>
          </a:p>
          <a:p>
            <a:pPr lvl="1">
              <a:lnSpc>
                <a:spcPct val="90000"/>
              </a:lnSpc>
            </a:pPr>
            <a:r>
              <a:rPr lang="en-US" sz="2800" dirty="0"/>
              <a:t>Detects molecules in the air</a:t>
            </a:r>
          </a:p>
          <a:p>
            <a:pPr>
              <a:lnSpc>
                <a:spcPct val="90000"/>
              </a:lnSpc>
            </a:pPr>
            <a:r>
              <a:rPr lang="en-US" sz="3200" dirty="0"/>
              <a:t>Lock-and-key</a:t>
            </a:r>
          </a:p>
          <a:p>
            <a:pPr lvl="1">
              <a:lnSpc>
                <a:spcPct val="90000"/>
              </a:lnSpc>
            </a:pPr>
            <a:r>
              <a:rPr lang="en-US" sz="2800" dirty="0"/>
              <a:t>Olfactory receptors (i.e., the locks) are built so that only molecules (the keys) with particular shapes will fit in particular receptors</a:t>
            </a:r>
          </a:p>
          <a:p>
            <a:pPr lvl="1">
              <a:lnSpc>
                <a:spcPct val="90000"/>
              </a:lnSpc>
            </a:pPr>
            <a:r>
              <a:rPr lang="en-US" sz="2800" dirty="0"/>
              <a:t>Receptors send neural signals to the brain, passing the thalamus (memory) and the limbic system (emotions) along the way</a:t>
            </a:r>
          </a:p>
          <a:p>
            <a:pPr lvl="2">
              <a:lnSpc>
                <a:spcPct val="90000"/>
              </a:lnSpc>
            </a:pPr>
            <a:r>
              <a:rPr lang="en-US" sz="2400" dirty="0"/>
              <a:t>This is why odors often trigger emotional memories</a:t>
            </a:r>
          </a:p>
        </p:txBody>
      </p:sp>
      <p:pic>
        <p:nvPicPr>
          <p:cNvPr id="574468" name="Picture 4" descr="ag00331_"/>
          <p:cNvPicPr>
            <a:picLocks noGrp="1" noChangeAspect="1" noChangeArrowheads="1" noCrop="1"/>
          </p:cNvPicPr>
          <p:nvPr>
            <p:ph sz="half" idx="2"/>
          </p:nvPr>
        </p:nvPicPr>
        <p:blipFill>
          <a:blip r:embed="rId3" cstate="print"/>
          <a:srcRect/>
          <a:stretch>
            <a:fillRect/>
          </a:stretch>
        </p:blipFill>
        <p:spPr>
          <a:xfrm>
            <a:off x="7543800" y="1371600"/>
            <a:ext cx="1023938" cy="1466850"/>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4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4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4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4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4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a:t>Skin Senses</a:t>
            </a:r>
          </a:p>
        </p:txBody>
      </p:sp>
      <p:sp>
        <p:nvSpPr>
          <p:cNvPr id="575491" name="Rectangle 3"/>
          <p:cNvSpPr>
            <a:spLocks noGrp="1" noChangeArrowheads="1"/>
          </p:cNvSpPr>
          <p:nvPr>
            <p:ph idx="1"/>
          </p:nvPr>
        </p:nvSpPr>
        <p:spPr/>
        <p:txBody>
          <a:bodyPr/>
          <a:lstStyle/>
          <a:p>
            <a:r>
              <a:rPr lang="en-US" dirty="0"/>
              <a:t>Touch</a:t>
            </a:r>
          </a:p>
          <a:p>
            <a:pPr lvl="1"/>
            <a:r>
              <a:rPr lang="en-US" dirty="0"/>
              <a:t>Skin is the body’s largest sensory organ</a:t>
            </a:r>
          </a:p>
          <a:p>
            <a:pPr lvl="1"/>
            <a:r>
              <a:rPr lang="en-US" dirty="0"/>
              <a:t>Millions of skin receptors mix and match to produce specific perception</a:t>
            </a:r>
          </a:p>
          <a:p>
            <a:pPr lvl="1"/>
            <a:r>
              <a:rPr lang="en-US" dirty="0"/>
              <a:t>Four basic types of sensations</a:t>
            </a:r>
          </a:p>
          <a:p>
            <a:pPr lvl="2"/>
            <a:r>
              <a:rPr lang="en-US" dirty="0"/>
              <a:t>Pressure, warmth, cold, and pain</a:t>
            </a:r>
          </a:p>
        </p:txBody>
      </p:sp>
      <p:pic>
        <p:nvPicPr>
          <p:cNvPr id="575495" name="Picture 7" descr="C:\Documents and Settings\sls\Application Data\Microsoft\Media Catalog\Downloaded Clips\cl7e\j0315772.gif"/>
          <p:cNvPicPr>
            <a:picLocks noChangeAspect="1" noChangeArrowheads="1" noCrop="1"/>
          </p:cNvPicPr>
          <p:nvPr/>
        </p:nvPicPr>
        <p:blipFill>
          <a:blip r:embed="rId3" cstate="print"/>
          <a:srcRect/>
          <a:stretch>
            <a:fillRect/>
          </a:stretch>
        </p:blipFill>
        <p:spPr bwMode="auto">
          <a:xfrm>
            <a:off x="6096000" y="5029200"/>
            <a:ext cx="1703388" cy="13033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5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5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US"/>
              <a:t>Skin Senses</a:t>
            </a:r>
          </a:p>
        </p:txBody>
      </p:sp>
      <p:sp>
        <p:nvSpPr>
          <p:cNvPr id="670723" name="Rectangle 3"/>
          <p:cNvSpPr>
            <a:spLocks noGrp="1" noChangeArrowheads="1"/>
          </p:cNvSpPr>
          <p:nvPr>
            <p:ph type="body" sz="half" idx="1"/>
          </p:nvPr>
        </p:nvSpPr>
        <p:spPr>
          <a:xfrm>
            <a:off x="228600" y="1524000"/>
            <a:ext cx="8534400" cy="4572000"/>
          </a:xfrm>
        </p:spPr>
        <p:txBody>
          <a:bodyPr/>
          <a:lstStyle/>
          <a:p>
            <a:r>
              <a:rPr lang="en-US" sz="3200" dirty="0"/>
              <a:t>Temperature</a:t>
            </a:r>
          </a:p>
          <a:p>
            <a:pPr lvl="1"/>
            <a:r>
              <a:rPr lang="en-US" sz="2800" dirty="0"/>
              <a:t>Two separate sensory systems – one for signaling warmth  and the other for signaling cold</a:t>
            </a:r>
          </a:p>
          <a:p>
            <a:pPr lvl="1"/>
            <a:r>
              <a:rPr lang="en-US" sz="2800" dirty="0"/>
              <a:t>Also have distinct spots on the skin that register only warmth or cold</a:t>
            </a:r>
          </a:p>
          <a:p>
            <a:pPr lvl="2"/>
            <a:r>
              <a:rPr lang="en-US" sz="2400" dirty="0"/>
              <a:t>If you activate both at the same time, the person perceives ‘hot’!</a:t>
            </a:r>
          </a:p>
        </p:txBody>
      </p:sp>
      <p:pic>
        <p:nvPicPr>
          <p:cNvPr id="670725" name="Picture 5" descr="j0076206"/>
          <p:cNvPicPr>
            <a:picLocks noChangeAspect="1" noChangeArrowheads="1" noCrop="1"/>
          </p:cNvPicPr>
          <p:nvPr/>
        </p:nvPicPr>
        <p:blipFill>
          <a:blip r:embed="rId2" cstate="print"/>
          <a:srcRect/>
          <a:stretch>
            <a:fillRect/>
          </a:stretch>
        </p:blipFill>
        <p:spPr bwMode="auto">
          <a:xfrm>
            <a:off x="7696200" y="4648200"/>
            <a:ext cx="695325" cy="136207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a:t>Skin Senses</a:t>
            </a:r>
          </a:p>
        </p:txBody>
      </p:sp>
      <p:sp>
        <p:nvSpPr>
          <p:cNvPr id="627715" name="Rectangle 3"/>
          <p:cNvSpPr>
            <a:spLocks noGrp="1" noChangeArrowheads="1"/>
          </p:cNvSpPr>
          <p:nvPr>
            <p:ph idx="1"/>
          </p:nvPr>
        </p:nvSpPr>
        <p:spPr/>
        <p:txBody>
          <a:bodyPr/>
          <a:lstStyle/>
          <a:p>
            <a:pPr>
              <a:lnSpc>
                <a:spcPct val="90000"/>
              </a:lnSpc>
            </a:pPr>
            <a:r>
              <a:rPr lang="en-US" dirty="0"/>
              <a:t>Pain</a:t>
            </a:r>
          </a:p>
          <a:p>
            <a:pPr lvl="1">
              <a:lnSpc>
                <a:spcPct val="90000"/>
              </a:lnSpc>
            </a:pPr>
            <a:r>
              <a:rPr lang="en-US" dirty="0"/>
              <a:t>Pain serves a function – it warns</a:t>
            </a:r>
          </a:p>
          <a:p>
            <a:pPr lvl="1">
              <a:lnSpc>
                <a:spcPct val="90000"/>
              </a:lnSpc>
              <a:buFontTx/>
              <a:buNone/>
            </a:pPr>
            <a:r>
              <a:rPr lang="en-US" dirty="0"/>
              <a:t>	us of impending danger</a:t>
            </a:r>
          </a:p>
          <a:p>
            <a:pPr lvl="1">
              <a:lnSpc>
                <a:spcPct val="90000"/>
              </a:lnSpc>
            </a:pPr>
            <a:r>
              <a:rPr lang="en-US" dirty="0"/>
              <a:t>Endorphins</a:t>
            </a:r>
          </a:p>
          <a:p>
            <a:pPr lvl="2">
              <a:lnSpc>
                <a:spcPct val="90000"/>
              </a:lnSpc>
            </a:pPr>
            <a:r>
              <a:rPr lang="en-US" dirty="0"/>
              <a:t>Neurotransmitters in the brain that have a pain-killing effect</a:t>
            </a:r>
          </a:p>
          <a:p>
            <a:pPr lvl="1">
              <a:lnSpc>
                <a:spcPct val="90000"/>
              </a:lnSpc>
            </a:pPr>
            <a:r>
              <a:rPr lang="en-US" dirty="0"/>
              <a:t>Gate-control theory</a:t>
            </a:r>
          </a:p>
          <a:p>
            <a:pPr lvl="2">
              <a:lnSpc>
                <a:spcPct val="90000"/>
              </a:lnSpc>
            </a:pPr>
            <a:r>
              <a:rPr lang="en-US" dirty="0"/>
              <a:t>Pain impulses can be inhibited by closing of neural gates in the spinal cord</a:t>
            </a:r>
          </a:p>
        </p:txBody>
      </p:sp>
      <p:pic>
        <p:nvPicPr>
          <p:cNvPr id="627717" name="Picture 5" descr="j0283654"/>
          <p:cNvPicPr>
            <a:picLocks noChangeAspect="1" noChangeArrowheads="1" noCrop="1"/>
          </p:cNvPicPr>
          <p:nvPr/>
        </p:nvPicPr>
        <p:blipFill>
          <a:blip r:embed="rId3" cstate="print"/>
          <a:srcRect/>
          <a:stretch>
            <a:fillRect/>
          </a:stretch>
        </p:blipFill>
        <p:spPr bwMode="auto">
          <a:xfrm>
            <a:off x="7086600" y="1295400"/>
            <a:ext cx="1687513" cy="1828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7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7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7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7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7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7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77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Body Senses</a:t>
            </a:r>
          </a:p>
        </p:txBody>
      </p:sp>
      <p:sp>
        <p:nvSpPr>
          <p:cNvPr id="576515" name="Rectangle 3"/>
          <p:cNvSpPr>
            <a:spLocks noGrp="1" noChangeArrowheads="1"/>
          </p:cNvSpPr>
          <p:nvPr>
            <p:ph type="body" sz="half" idx="1"/>
          </p:nvPr>
        </p:nvSpPr>
        <p:spPr>
          <a:xfrm>
            <a:off x="0" y="1524000"/>
            <a:ext cx="8686800" cy="4572000"/>
          </a:xfrm>
        </p:spPr>
        <p:txBody>
          <a:bodyPr/>
          <a:lstStyle/>
          <a:p>
            <a:r>
              <a:rPr lang="en-US" sz="3200" dirty="0"/>
              <a:t>Kinesthetic sense</a:t>
            </a:r>
          </a:p>
          <a:p>
            <a:pPr lvl="1"/>
            <a:r>
              <a:rPr lang="en-US" sz="2800" dirty="0"/>
              <a:t>Provides info about position of joints, muscles, limbs</a:t>
            </a:r>
          </a:p>
          <a:p>
            <a:pPr lvl="2"/>
            <a:r>
              <a:rPr lang="en-US" sz="2400" dirty="0"/>
              <a:t>Gives us control over body movements</a:t>
            </a:r>
          </a:p>
          <a:p>
            <a:r>
              <a:rPr lang="en-US" sz="3200" dirty="0"/>
              <a:t>Vestibular sense</a:t>
            </a:r>
          </a:p>
          <a:p>
            <a:pPr lvl="1"/>
            <a:r>
              <a:rPr lang="en-US" sz="2800" dirty="0"/>
              <a:t>Provides info about body’s orientation relative to gravity and head’s position in space</a:t>
            </a:r>
          </a:p>
          <a:p>
            <a:pPr lvl="2"/>
            <a:r>
              <a:rPr lang="en-US" sz="2400" dirty="0"/>
              <a:t>Helps us maintain balance</a:t>
            </a:r>
          </a:p>
          <a:p>
            <a:pPr lvl="2"/>
            <a:r>
              <a:rPr lang="en-US" sz="2400" dirty="0"/>
              <a:t>Relies on semicircular canals in the inner ear</a:t>
            </a:r>
          </a:p>
        </p:txBody>
      </p:sp>
      <p:pic>
        <p:nvPicPr>
          <p:cNvPr id="576516" name="Picture 4" descr="bd13708_"/>
          <p:cNvPicPr>
            <a:picLocks noGrp="1" noChangeAspect="1" noChangeArrowheads="1" noCrop="1"/>
          </p:cNvPicPr>
          <p:nvPr>
            <p:ph sz="half" idx="2"/>
          </p:nvPr>
        </p:nvPicPr>
        <p:blipFill>
          <a:blip r:embed="rId3" cstate="print"/>
          <a:stretch>
            <a:fillRect/>
          </a:stretch>
        </p:blipFill>
        <p:spPr>
          <a:xfrm>
            <a:off x="6705600" y="2590800"/>
            <a:ext cx="1752600" cy="1428750"/>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6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6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6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6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6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6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6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2" name="Picture 2" descr="rabbit or duck"/>
          <p:cNvPicPr>
            <a:picLocks noChangeAspect="1" noChangeArrowheads="1"/>
          </p:cNvPicPr>
          <p:nvPr/>
        </p:nvPicPr>
        <p:blipFill>
          <a:blip r:embed="rId3" cstate="print"/>
          <a:srcRect/>
          <a:stretch>
            <a:fillRect/>
          </a:stretch>
        </p:blipFill>
        <p:spPr bwMode="auto">
          <a:xfrm>
            <a:off x="731838" y="782638"/>
            <a:ext cx="7680325" cy="529272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t>What’s the difference?</a:t>
            </a:r>
          </a:p>
        </p:txBody>
      </p:sp>
      <p:sp>
        <p:nvSpPr>
          <p:cNvPr id="565251" name="Rectangle 3"/>
          <p:cNvSpPr>
            <a:spLocks noGrp="1" noChangeArrowheads="1"/>
          </p:cNvSpPr>
          <p:nvPr>
            <p:ph type="body" sz="half" idx="1"/>
          </p:nvPr>
        </p:nvSpPr>
        <p:spPr>
          <a:xfrm>
            <a:off x="228600" y="1524000"/>
            <a:ext cx="8534400" cy="4572000"/>
          </a:xfrm>
        </p:spPr>
        <p:txBody>
          <a:bodyPr>
            <a:normAutofit/>
          </a:bodyPr>
          <a:lstStyle/>
          <a:p>
            <a:r>
              <a:rPr lang="en-US" sz="3200" dirty="0"/>
              <a:t>Sensation</a:t>
            </a:r>
          </a:p>
          <a:p>
            <a:pPr lvl="1"/>
            <a:r>
              <a:rPr lang="en-US" sz="2800" dirty="0"/>
              <a:t>Detecting stimuli from the body or environment</a:t>
            </a:r>
          </a:p>
          <a:p>
            <a:endParaRPr lang="en-US" sz="3200" dirty="0"/>
          </a:p>
          <a:p>
            <a:r>
              <a:rPr lang="en-US" sz="3200" dirty="0"/>
              <a:t>Perception</a:t>
            </a:r>
          </a:p>
          <a:p>
            <a:pPr lvl="1"/>
            <a:r>
              <a:rPr lang="en-US" sz="2800" dirty="0"/>
              <a:t>Organizing sensations into meaningful patterns</a:t>
            </a:r>
          </a:p>
          <a:p>
            <a:pPr>
              <a:buFontTx/>
              <a:buNone/>
            </a:pPr>
            <a:endParaRPr lang="en-US" sz="3200" dirty="0"/>
          </a:p>
          <a:p>
            <a:r>
              <a:rPr lang="en-US" sz="3200" dirty="0"/>
              <a:t>Stimulus</a:t>
            </a:r>
          </a:p>
          <a:p>
            <a:pPr lvl="1"/>
            <a:r>
              <a:rPr lang="en-US" sz="2800" dirty="0"/>
              <a:t>Form of energy that can affect sense organs</a:t>
            </a:r>
          </a:p>
        </p:txBody>
      </p:sp>
      <p:pic>
        <p:nvPicPr>
          <p:cNvPr id="565252" name="Picture 4" descr="pe02213_"/>
          <p:cNvPicPr>
            <a:picLocks noGrp="1" noChangeAspect="1" noChangeArrowheads="1"/>
          </p:cNvPicPr>
          <p:nvPr>
            <p:ph sz="half" idx="2"/>
          </p:nvPr>
        </p:nvPicPr>
        <p:blipFill>
          <a:blip r:embed="rId3" cstate="print"/>
          <a:stretch>
            <a:fillRect/>
          </a:stretch>
        </p:blipFill>
        <p:spPr>
          <a:xfrm>
            <a:off x="7427225" y="4419600"/>
            <a:ext cx="1714500" cy="1497787"/>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5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5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5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52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5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a:t>Sensation</a:t>
            </a:r>
          </a:p>
        </p:txBody>
      </p:sp>
      <p:sp>
        <p:nvSpPr>
          <p:cNvPr id="566275" name="Rectangle 3"/>
          <p:cNvSpPr>
            <a:spLocks noGrp="1" noChangeArrowheads="1"/>
          </p:cNvSpPr>
          <p:nvPr>
            <p:ph type="body" sz="half" idx="1"/>
          </p:nvPr>
        </p:nvSpPr>
        <p:spPr>
          <a:xfrm>
            <a:off x="228600" y="1524000"/>
            <a:ext cx="8458200" cy="4572000"/>
          </a:xfrm>
        </p:spPr>
        <p:txBody>
          <a:bodyPr/>
          <a:lstStyle/>
          <a:p>
            <a:r>
              <a:rPr lang="en-US" sz="3200" dirty="0"/>
              <a:t>Psychophysics</a:t>
            </a:r>
          </a:p>
          <a:p>
            <a:pPr lvl="1"/>
            <a:r>
              <a:rPr lang="en-US" sz="2800" dirty="0"/>
              <a:t>Study the relationship between stimuli &amp; our psychological response to them</a:t>
            </a:r>
          </a:p>
          <a:p>
            <a:pPr>
              <a:buFontTx/>
              <a:buNone/>
            </a:pPr>
            <a:endParaRPr lang="en-US" sz="3200" dirty="0"/>
          </a:p>
          <a:p>
            <a:r>
              <a:rPr lang="en-US" sz="3200" dirty="0"/>
              <a:t>Sensory receptors</a:t>
            </a:r>
          </a:p>
          <a:p>
            <a:pPr lvl="1"/>
            <a:r>
              <a:rPr lang="en-US" sz="2800" dirty="0"/>
              <a:t>Detect stimuli &amp; convert energy into neural impulses</a:t>
            </a:r>
          </a:p>
          <a:p>
            <a:pPr lvl="1"/>
            <a:r>
              <a:rPr lang="en-US" sz="2800" dirty="0"/>
              <a:t>Receptors are designed to serve very specific functions</a:t>
            </a:r>
          </a:p>
        </p:txBody>
      </p:sp>
      <p:pic>
        <p:nvPicPr>
          <p:cNvPr id="566276" name="Picture 4" descr="bd20082_"/>
          <p:cNvPicPr>
            <a:picLocks noGrp="1" noChangeAspect="1" noChangeArrowheads="1"/>
          </p:cNvPicPr>
          <p:nvPr>
            <p:ph sz="half" idx="2"/>
          </p:nvPr>
        </p:nvPicPr>
        <p:blipFill>
          <a:blip r:embed="rId3" cstate="print"/>
          <a:srcRect/>
          <a:stretch>
            <a:fillRect/>
          </a:stretch>
        </p:blipFill>
        <p:spPr>
          <a:xfrm>
            <a:off x="7696200" y="2971800"/>
            <a:ext cx="1047750" cy="1258888"/>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6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62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6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Sensation</a:t>
            </a:r>
            <a:endParaRPr lang="en-US" dirty="0"/>
          </a:p>
        </p:txBody>
      </p:sp>
      <p:sp>
        <p:nvSpPr>
          <p:cNvPr id="6" name="Content Placeholder 5"/>
          <p:cNvSpPr>
            <a:spLocks noGrp="1"/>
          </p:cNvSpPr>
          <p:nvPr>
            <p:ph idx="1"/>
          </p:nvPr>
        </p:nvSpPr>
        <p:spPr/>
        <p:txBody>
          <a:bodyPr>
            <a:noAutofit/>
          </a:bodyPr>
          <a:lstStyle/>
          <a:p>
            <a:r>
              <a:rPr lang="en-US" sz="3200" dirty="0" smtClean="0"/>
              <a:t>Doctrine of Specific Nerve Energies</a:t>
            </a:r>
          </a:p>
          <a:p>
            <a:pPr lvl="1"/>
            <a:r>
              <a:rPr lang="en-US" sz="2800" dirty="0" smtClean="0"/>
              <a:t>States that different sensory modalities (vison and hearing) exist because signals received by the sense organs stimulate different nerve pathways leading to different brain areas.</a:t>
            </a:r>
          </a:p>
          <a:p>
            <a:r>
              <a:rPr lang="en-US" sz="3200" dirty="0" smtClean="0"/>
              <a:t>Synesthesia</a:t>
            </a:r>
            <a:endParaRPr lang="en-US" sz="3200" dirty="0"/>
          </a:p>
          <a:p>
            <a:pPr lvl="1"/>
            <a:r>
              <a:rPr lang="en-US" sz="2800" dirty="0" smtClean="0"/>
              <a:t>Stimulation of one sense also evokes a sensation in another.</a:t>
            </a:r>
          </a:p>
        </p:txBody>
      </p:sp>
    </p:spTree>
    <p:extLst>
      <p:ext uri="{BB962C8B-B14F-4D97-AF65-F5344CB8AC3E}">
        <p14:creationId xmlns:p14="http://schemas.microsoft.com/office/powerpoint/2010/main" val="153103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196</TotalTime>
  <Words>7885</Words>
  <Application>Microsoft Office PowerPoint</Application>
  <PresentationFormat>On-screen Show (4:3)</PresentationFormat>
  <Paragraphs>442</Paragraphs>
  <Slides>59</Slides>
  <Notes>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5" baseType="lpstr">
      <vt:lpstr>Calibri</vt:lpstr>
      <vt:lpstr>Constantia</vt:lpstr>
      <vt:lpstr>Kristen ITC</vt:lpstr>
      <vt:lpstr>Wingdings 2</vt:lpstr>
      <vt:lpstr>Flow</vt:lpstr>
      <vt:lpstr>Photo Editor Photo</vt:lpstr>
      <vt:lpstr>Sensation &amp; Perception</vt:lpstr>
      <vt:lpstr>PowerPoint Presentation</vt:lpstr>
      <vt:lpstr>PowerPoint Presentation</vt:lpstr>
      <vt:lpstr>PowerPoint Presentation</vt:lpstr>
      <vt:lpstr>PowerPoint Presentation</vt:lpstr>
      <vt:lpstr>PowerPoint Presentation</vt:lpstr>
      <vt:lpstr>What’s the difference?</vt:lpstr>
      <vt:lpstr>Sensation</vt:lpstr>
      <vt:lpstr>Sensation</vt:lpstr>
      <vt:lpstr>Thresholds and Stimulus Change</vt:lpstr>
      <vt:lpstr>Signal-Detection Theory</vt:lpstr>
      <vt:lpstr>Sensory Adaptation</vt:lpstr>
      <vt:lpstr>Selective Attention</vt:lpstr>
      <vt:lpstr>Vision</vt:lpstr>
      <vt:lpstr>Our Visible Spectrum</vt:lpstr>
      <vt:lpstr>The Eye</vt:lpstr>
      <vt:lpstr>Parts of the Eye</vt:lpstr>
      <vt:lpstr>Parts of the Eye</vt:lpstr>
      <vt:lpstr>How we see color: Cones</vt:lpstr>
      <vt:lpstr>How we see in the dark: Rods</vt:lpstr>
      <vt:lpstr>Rods &amp; Cones</vt:lpstr>
      <vt:lpstr>Optic Nerve</vt:lpstr>
      <vt:lpstr>Processing of Visual Information</vt:lpstr>
      <vt:lpstr>How we see color…</vt:lpstr>
      <vt:lpstr>PowerPoint Presentation</vt:lpstr>
      <vt:lpstr>PowerPoint Presentation</vt:lpstr>
      <vt:lpstr>How we see color…</vt:lpstr>
      <vt:lpstr>Gestalt Principles of Vision</vt:lpstr>
      <vt:lpstr>Gestalt Principles of Vision</vt:lpstr>
      <vt:lpstr>Gestalt Principles of Vision</vt:lpstr>
      <vt:lpstr>PowerPoint Presentation</vt:lpstr>
      <vt:lpstr>PowerPoint Presentation</vt:lpstr>
      <vt:lpstr>PowerPoint Presentation</vt:lpstr>
      <vt:lpstr>PowerPoint Presentation</vt:lpstr>
      <vt:lpstr>Depth Perception</vt:lpstr>
      <vt:lpstr>Depth Perception</vt:lpstr>
      <vt:lpstr>Texture Gradient</vt:lpstr>
      <vt:lpstr>Linear Perspective</vt:lpstr>
      <vt:lpstr>Perceptual Constancy - Vision</vt:lpstr>
      <vt:lpstr>Size Constancy</vt:lpstr>
      <vt:lpstr>Auditory System</vt:lpstr>
      <vt:lpstr>   Auditory System</vt:lpstr>
      <vt:lpstr>Auditory System - Hearing</vt:lpstr>
      <vt:lpstr>The Outer Ear</vt:lpstr>
      <vt:lpstr>The Middle Ear</vt:lpstr>
      <vt:lpstr>The Inner Ear</vt:lpstr>
      <vt:lpstr>Theories on hearing</vt:lpstr>
      <vt:lpstr>Gustation (Taste)</vt:lpstr>
      <vt:lpstr>Sweet</vt:lpstr>
      <vt:lpstr>Sour</vt:lpstr>
      <vt:lpstr>Salty</vt:lpstr>
      <vt:lpstr>Bitter</vt:lpstr>
      <vt:lpstr>Umami</vt:lpstr>
      <vt:lpstr>Gustation (Taste)</vt:lpstr>
      <vt:lpstr>Olfaction (Smell)</vt:lpstr>
      <vt:lpstr>Skin Senses</vt:lpstr>
      <vt:lpstr>Skin Senses</vt:lpstr>
      <vt:lpstr>Skin Senses</vt:lpstr>
      <vt:lpstr>Body Senses</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 &amp; Perception</dc:title>
  <dc:creator>User</dc:creator>
  <cp:lastModifiedBy>User</cp:lastModifiedBy>
  <cp:revision>28</cp:revision>
  <dcterms:created xsi:type="dcterms:W3CDTF">2011-06-03T12:22:25Z</dcterms:created>
  <dcterms:modified xsi:type="dcterms:W3CDTF">2019-04-26T18:25:20Z</dcterms:modified>
</cp:coreProperties>
</file>